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267" r:id="rId6"/>
    <p:sldId id="266" r:id="rId7"/>
    <p:sldId id="268" r:id="rId8"/>
    <p:sldId id="257" r:id="rId9"/>
    <p:sldId id="258" r:id="rId10"/>
    <p:sldId id="271" r:id="rId11"/>
    <p:sldId id="279" r:id="rId12"/>
    <p:sldId id="280" r:id="rId13"/>
    <p:sldId id="269" r:id="rId14"/>
    <p:sldId id="272" r:id="rId15"/>
    <p:sldId id="270" r:id="rId16"/>
    <p:sldId id="273" r:id="rId17"/>
    <p:sldId id="261" r:id="rId18"/>
    <p:sldId id="262" r:id="rId19"/>
    <p:sldId id="274" r:id="rId20"/>
    <p:sldId id="263" r:id="rId21"/>
    <p:sldId id="278" r:id="rId22"/>
    <p:sldId id="275" r:id="rId23"/>
    <p:sldId id="277" r:id="rId24"/>
    <p:sldId id="281" r:id="rId25"/>
    <p:sldId id="276" r:id="rId26"/>
    <p:sldId id="264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712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10/18/2019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10/18/2019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xmlns="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xmlns="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xmlns="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xmlns="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xmlns="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xmlns="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xmlns="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xmlns="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xmlns="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xmlns="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xmlns="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xmlns="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xmlns="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xmlns="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xmlns="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xmlns="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xmlns="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xmlns="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xmlns="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xmlns="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xmlns="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xmlns="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xmlns="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xmlns="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xmlns="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xmlns="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xmlns="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xmlns="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xmlns="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xmlns="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xmlns="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xmlns="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xmlns="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xmlns="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xmlns="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xmlns="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xmlns="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xmlns="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xmlns="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xmlns="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xmlns="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xmlns="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xmlns="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xmlns="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xmlns="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xmlns="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xmlns="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xmlns="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xmlns="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xmlns="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xmlns="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xmlns="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xmlns="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xmlns="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xmlns="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xmlns="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xmlns="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xmlns="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xmlns="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xmlns="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xmlns="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Kids on Desk Looking at Notebook">
            <a:extLst>
              <a:ext uri="{FF2B5EF4-FFF2-40B4-BE49-F238E27FC236}">
                <a16:creationId xmlns:a16="http://schemas.microsoft.com/office/drawing/2014/main" xmlns="" id="{F1EACC03-9DC7-4C77-9BAE-11CBF767B5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2019-2020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行動研究</a:t>
            </a:r>
            <a:r>
              <a:rPr lang="en-US" altLang="zh-TW" dirty="0" smtClean="0"/>
              <a:t>AD/HD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Patrick SZE @ TSSS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英文、宗教科教師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757523">
            <a:off x="1361754" y="5296668"/>
            <a:ext cx="2639323" cy="365125"/>
          </a:xfrm>
        </p:spPr>
        <p:txBody>
          <a:bodyPr/>
          <a:lstStyle/>
          <a:p>
            <a:r>
              <a:rPr lang="zh-TW" altLang="en-US" sz="2400" noProof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主佑孩子</a:t>
            </a:r>
            <a:endParaRPr lang="en-US" sz="2400" noProof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10</a:t>
            </a:fld>
            <a:endParaRPr lang="en-US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CASE 3:TONG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TW" altLang="en-US" dirty="0" smtClean="0"/>
              <a:t>於本校任職</a:t>
            </a:r>
            <a:r>
              <a:rPr lang="en-US" altLang="zh-TW" dirty="0" smtClean="0"/>
              <a:t>6</a:t>
            </a:r>
            <a:r>
              <a:rPr lang="zh-TW" altLang="en-US" dirty="0" smtClean="0"/>
              <a:t>年</a:t>
            </a:r>
            <a:endParaRPr lang="en-US" altLang="zh-TW" dirty="0" smtClean="0"/>
          </a:p>
          <a:p>
            <a:r>
              <a:rPr lang="zh-TW" altLang="en-US" dirty="0" smtClean="0"/>
              <a:t>生涯規劃組成員</a:t>
            </a:r>
            <a:endParaRPr lang="en-US" altLang="zh-TW" dirty="0" smtClean="0"/>
          </a:p>
          <a:p>
            <a:r>
              <a:rPr lang="zh-TW" altLang="en-US" dirty="0" smtClean="0"/>
              <a:t>曾修讀</a:t>
            </a:r>
            <a:r>
              <a:rPr lang="en-US" altLang="zh-TW" dirty="0" smtClean="0"/>
              <a:t>SEN</a:t>
            </a:r>
            <a:r>
              <a:rPr lang="zh-TW" altLang="en-US" dirty="0" smtClean="0"/>
              <a:t>課程</a:t>
            </a:r>
            <a:endParaRPr lang="en-US" altLang="zh-TW" dirty="0" smtClean="0"/>
          </a:p>
          <a:p>
            <a:r>
              <a:rPr lang="zh-TW" altLang="en-US" dirty="0" smtClean="0"/>
              <a:t>義工派飯活動負責人</a:t>
            </a:r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r="7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0792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11</a:t>
            </a:fld>
            <a:endParaRPr lang="en-US" noProof="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963161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 smtClean="0">
                <a:solidFill>
                  <a:srgbClr val="7030A0"/>
                </a:solidFill>
              </a:rPr>
              <a:t>建立關係、彼此信任、理解</a:t>
            </a:r>
            <a:endParaRPr lang="en-US" altLang="zh-TW" sz="2400" dirty="0" smtClean="0">
              <a:solidFill>
                <a:srgbClr val="7030A0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400" dirty="0" smtClean="0">
                <a:solidFill>
                  <a:srgbClr val="FF0000"/>
                </a:solidFill>
              </a:rPr>
              <a:t>違規行為使自己有情緒，</a:t>
            </a:r>
            <a:r>
              <a:rPr lang="zh-TW" altLang="en-US" sz="2400" dirty="0" smtClean="0"/>
              <a:t>但覺得這些行為可以理解。</a:t>
            </a:r>
            <a:endParaRPr lang="en-US" altLang="zh-TW" sz="2400" dirty="0" smtClean="0"/>
          </a:p>
          <a:p>
            <a:pPr>
              <a:lnSpc>
                <a:spcPct val="150000"/>
              </a:lnSpc>
            </a:pPr>
            <a:r>
              <a:rPr lang="zh-TW" altLang="en-US" sz="2400" dirty="0" smtClean="0">
                <a:solidFill>
                  <a:srgbClr val="002060"/>
                </a:solidFill>
              </a:rPr>
              <a:t>對策：幽默。</a:t>
            </a:r>
            <a:r>
              <a:rPr lang="en-US" altLang="zh-TW" sz="2400" dirty="0" smtClean="0"/>
              <a:t>Are you having a walkathon? </a:t>
            </a:r>
            <a:r>
              <a:rPr lang="zh-TW" altLang="en-US" sz="2400" dirty="0" smtClean="0"/>
              <a:t>避開正面衝突，解決問</a:t>
            </a:r>
            <a:r>
              <a:rPr lang="zh-TW" altLang="en-US" sz="2400" dirty="0"/>
              <a:t>題。了解多了學生面對的不同事情，會更立體，多份體諒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pPr>
              <a:lnSpc>
                <a:spcPct val="150000"/>
              </a:lnSpc>
            </a:pPr>
            <a:r>
              <a:rPr lang="zh-TW" altLang="en-US" sz="2400" dirty="0" smtClean="0">
                <a:solidFill>
                  <a:srgbClr val="002060"/>
                </a:solidFill>
              </a:rPr>
              <a:t>理解：彼此。</a:t>
            </a:r>
            <a:r>
              <a:rPr lang="zh-TW" altLang="en-US" sz="2400" dirty="0" smtClean="0"/>
              <a:t>知道對方</a:t>
            </a:r>
            <a:r>
              <a:rPr lang="en-US" altLang="zh-TW" sz="2400" dirty="0" smtClean="0"/>
              <a:t>AD/HD</a:t>
            </a:r>
            <a:r>
              <a:rPr lang="zh-TW" altLang="en-US" sz="2400" dirty="0" smtClean="0"/>
              <a:t>多一份理解。學生自己也願意表達</a:t>
            </a:r>
            <a:r>
              <a:rPr lang="en-US" altLang="zh-TW" sz="2400" dirty="0" smtClean="0"/>
              <a:t>/</a:t>
            </a:r>
            <a:r>
              <a:rPr lang="zh-TW" altLang="en-US" sz="2400" dirty="0" smtClean="0"/>
              <a:t>透露自己 </a:t>
            </a:r>
            <a:r>
              <a:rPr lang="en-US" altLang="zh-TW" sz="2400" dirty="0" smtClean="0"/>
              <a:t>------ </a:t>
            </a:r>
            <a:r>
              <a:rPr lang="zh-TW" altLang="en-US" sz="2400" dirty="0" smtClean="0"/>
              <a:t>同行。多和學生溝通，建立關係。</a:t>
            </a:r>
            <a:endParaRPr lang="en-US" altLang="zh-TW" sz="2400" dirty="0" smtClean="0"/>
          </a:p>
          <a:p>
            <a:pPr>
              <a:lnSpc>
                <a:spcPct val="150000"/>
              </a:lnSpc>
            </a:pPr>
            <a:r>
              <a:rPr lang="zh-TW" altLang="en-US" sz="2400" dirty="0">
                <a:solidFill>
                  <a:srgbClr val="002060"/>
                </a:solidFill>
              </a:rPr>
              <a:t>最困</a:t>
            </a:r>
            <a:r>
              <a:rPr lang="zh-TW" altLang="en-US" sz="2400" dirty="0" smtClean="0">
                <a:solidFill>
                  <a:srgbClr val="002060"/>
                </a:solidFill>
              </a:rPr>
              <a:t>難的問</a:t>
            </a:r>
            <a:r>
              <a:rPr lang="zh-TW" altLang="en-US" sz="2400" dirty="0">
                <a:solidFill>
                  <a:srgbClr val="002060"/>
                </a:solidFill>
              </a:rPr>
              <a:t>題</a:t>
            </a:r>
            <a:r>
              <a:rPr lang="zh-TW" altLang="en-US" sz="2400" dirty="0" smtClean="0">
                <a:solidFill>
                  <a:srgbClr val="002060"/>
                </a:solidFill>
              </a:rPr>
              <a:t>：</a:t>
            </a:r>
            <a:r>
              <a:rPr lang="zh-TW" altLang="en-US" sz="2400" dirty="0" smtClean="0"/>
              <a:t>是否學習到？怕</a:t>
            </a:r>
            <a:r>
              <a:rPr lang="en-US" altLang="zh-TW" sz="2400" dirty="0" smtClean="0"/>
              <a:t>AD/HD</a:t>
            </a:r>
            <a:r>
              <a:rPr lang="zh-TW" altLang="en-US" sz="2400" dirty="0" smtClean="0"/>
              <a:t>回不了來學習。要用意志。其他同學又是否能體諒？</a:t>
            </a:r>
            <a:endParaRPr lang="en-US" altLang="zh-TW" sz="2400" dirty="0" smtClean="0"/>
          </a:p>
          <a:p>
            <a:pPr>
              <a:lnSpc>
                <a:spcPct val="150000"/>
              </a:lnSpc>
            </a:pPr>
            <a:endParaRPr lang="en-US" altLang="zh-TW" sz="2400" dirty="0" smtClean="0"/>
          </a:p>
          <a:p>
            <a:pPr>
              <a:lnSpc>
                <a:spcPct val="150000"/>
              </a:lnSpc>
            </a:pPr>
            <a:endParaRPr lang="en-US" altLang="zh-TW" sz="2400" dirty="0" smtClean="0"/>
          </a:p>
          <a:p>
            <a:pPr>
              <a:lnSpc>
                <a:spcPct val="150000"/>
              </a:lnSpc>
            </a:pPr>
            <a:endParaRPr lang="en-US" altLang="zh-TW" sz="2400" dirty="0"/>
          </a:p>
          <a:p>
            <a:pPr>
              <a:lnSpc>
                <a:spcPct val="150000"/>
              </a:lnSpc>
            </a:pPr>
            <a:endParaRPr lang="en-US" altLang="zh-TW" sz="2400" dirty="0" smtClean="0"/>
          </a:p>
          <a:p>
            <a:pPr>
              <a:lnSpc>
                <a:spcPct val="150000"/>
              </a:lnSpc>
            </a:pPr>
            <a:endParaRPr lang="en-US" altLang="zh-TW" sz="2400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endParaRPr lang="en-US" altLang="zh-TW" sz="2400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96467" cy="3002110"/>
          </a:xfrm>
        </p:spPr>
        <p:txBody>
          <a:bodyPr/>
          <a:lstStyle/>
          <a:p>
            <a:r>
              <a:rPr lang="zh-TW" altLang="en-US" dirty="0"/>
              <a:t>思考</a:t>
            </a:r>
            <a:r>
              <a:rPr lang="zh-TW" altLang="en-US" dirty="0" smtClean="0"/>
              <a:t>：</a:t>
            </a:r>
            <a:endParaRPr lang="en-US" altLang="zh-TW" dirty="0" smtClean="0"/>
          </a:p>
          <a:p>
            <a:r>
              <a:rPr lang="zh-TW" altLang="en-US" dirty="0" smtClean="0"/>
              <a:t>教師願意向學生講對不起？將心比心？違規行為，總有原因。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12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會計科教師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21364161">
            <a:off x="1377742" y="4825362"/>
            <a:ext cx="2639323" cy="365125"/>
          </a:xfrm>
        </p:spPr>
        <p:txBody>
          <a:bodyPr/>
          <a:lstStyle/>
          <a:p>
            <a:r>
              <a:rPr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家長 </a:t>
            </a:r>
            <a:r>
              <a:rPr lang="en-US" altLang="zh-TW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+ </a:t>
            </a:r>
            <a:r>
              <a:rPr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教師 </a:t>
            </a:r>
            <a:endParaRPr lang="en-US" sz="1800" noProof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12</a:t>
            </a:fld>
            <a:endParaRPr lang="en-US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CASE 4:TONG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TW" altLang="en-US" dirty="0" smtClean="0"/>
              <a:t>逾十年教書經驗</a:t>
            </a:r>
            <a:endParaRPr lang="en-US" altLang="zh-TW" dirty="0" smtClean="0"/>
          </a:p>
          <a:p>
            <a:r>
              <a:rPr lang="zh-TW" altLang="en-US" dirty="0" smtClean="0"/>
              <a:t>育有三名孩子，其中一名有</a:t>
            </a:r>
            <a:r>
              <a:rPr lang="en-US" altLang="zh-TW" dirty="0" smtClean="0"/>
              <a:t>AD/HD</a:t>
            </a:r>
          </a:p>
          <a:p>
            <a:endParaRPr lang="en-US" altLang="zh-TW" dirty="0" smtClean="0"/>
          </a:p>
          <a:p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3" r="84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816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13</a:t>
            </a:fld>
            <a:endParaRPr lang="en-US" noProof="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180011" y="1171978"/>
            <a:ext cx="6625989" cy="5138971"/>
          </a:xfrm>
        </p:spPr>
        <p:txBody>
          <a:bodyPr>
            <a:normAutofit fontScale="85000" lnSpcReduction="10000"/>
          </a:bodyPr>
          <a:lstStyle/>
          <a:p>
            <a:r>
              <a:rPr lang="zh-TW" altLang="en-US" dirty="0" smtClean="0">
                <a:solidFill>
                  <a:srgbClr val="7030A0"/>
                </a:solidFill>
              </a:rPr>
              <a:t>要不睡覺、要不走來走去，太滋擾。</a:t>
            </a:r>
            <a:endParaRPr lang="en-US" altLang="zh-TW" dirty="0" smtClean="0">
              <a:solidFill>
                <a:srgbClr val="7030A0"/>
              </a:solidFill>
            </a:endParaRPr>
          </a:p>
          <a:p>
            <a:endParaRPr lang="en-US" altLang="zh-TW" dirty="0"/>
          </a:p>
          <a:p>
            <a:r>
              <a:rPr lang="zh-TW" altLang="en-US" dirty="0" smtClean="0">
                <a:solidFill>
                  <a:srgbClr val="002060"/>
                </a:solidFill>
              </a:rPr>
              <a:t>對策：</a:t>
            </a:r>
            <a:r>
              <a:rPr lang="zh-TW" altLang="en-US" dirty="0" smtClean="0"/>
              <a:t>調位、安排鄰</a:t>
            </a:r>
            <a:r>
              <a:rPr lang="zh-TW" altLang="en-US" dirty="0"/>
              <a:t>座</a:t>
            </a:r>
            <a:r>
              <a:rPr lang="zh-TW" altLang="en-US" dirty="0" smtClean="0"/>
              <a:t>。課</a:t>
            </a:r>
            <a:r>
              <a:rPr lang="zh-TW" altLang="en-US" dirty="0"/>
              <a:t>程小步子</a:t>
            </a:r>
            <a:r>
              <a:rPr lang="zh-TW" altLang="en-US" dirty="0" smtClean="0"/>
              <a:t>。跟家長談談吃藥</a:t>
            </a:r>
            <a:r>
              <a:rPr lang="en-US" altLang="zh-TW" dirty="0" smtClean="0"/>
              <a:t>(</a:t>
            </a:r>
            <a:r>
              <a:rPr lang="zh-TW" altLang="en-US" dirty="0" smtClean="0"/>
              <a:t>不</a:t>
            </a:r>
            <a:r>
              <a:rPr lang="zh-TW" altLang="en-US" dirty="0"/>
              <a:t>肯吃，很難</a:t>
            </a:r>
            <a:r>
              <a:rPr lang="zh-TW" altLang="en-US" dirty="0" smtClean="0"/>
              <a:t>做</a:t>
            </a:r>
            <a:r>
              <a:rPr lang="en-US" altLang="zh-TW" dirty="0" smtClean="0"/>
              <a:t>)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endParaRPr lang="en-US" dirty="0" smtClean="0"/>
          </a:p>
          <a:p>
            <a:r>
              <a:rPr lang="zh-TW" altLang="en-US" dirty="0" smtClean="0">
                <a:solidFill>
                  <a:srgbClr val="002060"/>
                </a:solidFill>
              </a:rPr>
              <a:t>心得：</a:t>
            </a:r>
            <a:r>
              <a:rPr lang="zh-TW" altLang="en-US" dirty="0" smtClean="0"/>
              <a:t>不要完全讓他，欺善怕惡。要協訂合理的常規 </a:t>
            </a:r>
            <a:r>
              <a:rPr lang="en-US" altLang="zh-TW" dirty="0" smtClean="0"/>
              <a:t>+ </a:t>
            </a:r>
            <a:r>
              <a:rPr lang="zh-TW" altLang="en-US" dirty="0" smtClean="0"/>
              <a:t>抽走學生去訓導房</a:t>
            </a:r>
            <a:r>
              <a:rPr lang="en-US" altLang="zh-TW" dirty="0" smtClean="0"/>
              <a:t>(</a:t>
            </a:r>
            <a:r>
              <a:rPr lang="zh-TW" altLang="en-US" dirty="0" smtClean="0"/>
              <a:t>停課</a:t>
            </a:r>
            <a:r>
              <a:rPr lang="en-US" altLang="zh-TW" dirty="0" smtClean="0"/>
              <a:t>)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dirty="0" smtClean="0"/>
              <a:t>其他同學皆知，彈性處理不會引來爭議。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dirty="0" smtClean="0">
                <a:solidFill>
                  <a:srgbClr val="002060"/>
                </a:solidFill>
              </a:rPr>
              <a:t>最困難的問題：</a:t>
            </a:r>
            <a:r>
              <a:rPr lang="zh-TW" altLang="en-US" dirty="0" smtClean="0"/>
              <a:t>吵嚷、滋擾、趴著不做。教師連續介入被視為針對。需要事後溝通。</a:t>
            </a:r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zh-TW" altLang="en-US" dirty="0" smtClean="0"/>
              <a:t>思</a:t>
            </a:r>
            <a:r>
              <a:rPr lang="zh-TW" altLang="en-US" dirty="0"/>
              <a:t>考</a:t>
            </a:r>
            <a:r>
              <a:rPr lang="zh-TW" altLang="en-US" dirty="0" smtClean="0"/>
              <a:t>：</a:t>
            </a:r>
            <a:endParaRPr lang="en-US" altLang="zh-TW" dirty="0" smtClean="0"/>
          </a:p>
          <a:p>
            <a:r>
              <a:rPr lang="zh-TW" altLang="en-US" dirty="0" smtClean="0"/>
              <a:t>面對學生不斷滋擾課堂，教師多次的介入卻被</a:t>
            </a:r>
            <a:r>
              <a:rPr lang="zh-TW" altLang="en-US" dirty="0"/>
              <a:t>視為針</a:t>
            </a:r>
            <a:r>
              <a:rPr lang="zh-TW" altLang="en-US" dirty="0" smtClean="0"/>
              <a:t>對。如不介入，難道視若無睹？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研究結果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7F58CBE-13EA-4F05-A482-DB6F4B95AC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tIns="180000" bIns="108000">
            <a:normAutofit/>
          </a:bodyPr>
          <a:lstStyle/>
          <a:p>
            <a:r>
              <a:rPr lang="zh-TW" altLang="en-US" dirty="0" smtClean="0"/>
              <a:t>如何解決？疏導？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1820" y="148458"/>
            <a:ext cx="5834129" cy="61247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加強認識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AD/HD)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學生的違規行為可以理解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不想的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不能自控的 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----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--&gt;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彈性處理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+mj-lt"/>
              <a:buAutoNum type="arabicPeriod"/>
            </a:pPr>
            <a:endParaRPr 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建立常規，有效協約 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小步子。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+mj-lt"/>
              <a:buAutoNum type="arabicPeriod"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處理時擔心其他學生不理解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不知道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不能體諒，引來爭議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不公平的疑問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+mj-lt"/>
              <a:buAutoNum type="arabicPeriod"/>
            </a:pPr>
            <a:endParaRPr 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教師無助感，影響課堂無可避免 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教師有情緒。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+mj-lt"/>
              <a:buAutoNum type="arabicPeriod"/>
            </a:pPr>
            <a:endParaRPr 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提升教師對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AD/HD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的認識。</a:t>
            </a:r>
            <a:endParaRPr 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690" t="29663" r="15176" b="16415"/>
          <a:stretch/>
        </p:blipFill>
        <p:spPr>
          <a:xfrm rot="267350">
            <a:off x="7032238" y="3400534"/>
            <a:ext cx="4616601" cy="205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4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成果討論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zh-TW" altLang="en-US" dirty="0" smtClean="0"/>
              <a:t>不同教師有不同策略面對課堂。</a:t>
            </a:r>
            <a:endParaRPr lang="en-US" altLang="zh-TW" dirty="0" smtClean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zh-TW" altLang="en-US" dirty="0" smtClean="0"/>
              <a:t>教師宜彈性處理</a:t>
            </a:r>
            <a:endParaRPr lang="en-US" altLang="zh-TW" dirty="0" smtClean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zh-TW" altLang="en-US" dirty="0" smtClean="0"/>
              <a:t>課堂受到影響難免，惟要訂立規則</a:t>
            </a:r>
            <a:endParaRPr lang="en-US" altLang="zh-TW" dirty="0" smtClean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zh-TW" altLang="en-US" dirty="0" smtClean="0"/>
              <a:t>教師亦因同學表現而產生情緒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r="80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16</a:t>
            </a:fld>
            <a:endParaRPr lang="en-US" noProof="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研究限制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262130" y="2073499"/>
            <a:ext cx="10091670" cy="4103464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樣本太小</a:t>
            </a:r>
            <a:endParaRPr lang="en-US" altLang="zh-TW" sz="4000" dirty="0"/>
          </a:p>
          <a:p>
            <a:endParaRPr lang="en-US" altLang="zh-TW" sz="4000" dirty="0" smtClean="0"/>
          </a:p>
          <a:p>
            <a:r>
              <a:rPr lang="zh-TW" altLang="en-US" sz="4000" dirty="0" smtClean="0"/>
              <a:t>訪談時間短</a:t>
            </a:r>
            <a:endParaRPr lang="en-US" altLang="zh-TW" sz="4000" dirty="0" smtClean="0"/>
          </a:p>
          <a:p>
            <a:endParaRPr lang="en-US" altLang="zh-TW" sz="4000" dirty="0"/>
          </a:p>
          <a:p>
            <a:r>
              <a:rPr lang="zh-TW" altLang="en-US" sz="4000" dirty="0" smtClean="0"/>
              <a:t>科組樣本有限</a:t>
            </a:r>
            <a:endParaRPr lang="en-US" altLang="zh-TW" sz="4000" dirty="0" smtClean="0"/>
          </a:p>
          <a:p>
            <a:endParaRPr lang="en-US" altLang="zh-TW" sz="4000" dirty="0"/>
          </a:p>
          <a:p>
            <a:endParaRPr lang="en-US" altLang="zh-TW" sz="4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058"/>
          <a:stretch/>
        </p:blipFill>
        <p:spPr>
          <a:xfrm>
            <a:off x="5960235" y="542697"/>
            <a:ext cx="4855778" cy="558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8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17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dirty="0" smtClean="0"/>
              <a:t>反思及建議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26199" y="1477589"/>
            <a:ext cx="1036478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3200" dirty="0" smtClean="0"/>
              <a:t>藥物有效，但課室要面對的仍是教師本人。必須想法子。</a:t>
            </a:r>
            <a:endParaRPr lang="en-US" altLang="zh-TW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3200" dirty="0" smtClean="0"/>
              <a:t>訓導房、停課乃緩兵之計，長久作戰，還需師生互動，解決。</a:t>
            </a:r>
            <a:endParaRPr lang="en-US" altLang="zh-TW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3200" dirty="0" smtClean="0"/>
              <a:t>AD/HD</a:t>
            </a:r>
            <a:r>
              <a:rPr lang="zh-TW" altLang="en-US" sz="3200" dirty="0" smtClean="0"/>
              <a:t>雖活潑，或會滋擾，但他有學習權利，享有學習機會。</a:t>
            </a:r>
            <a:endParaRPr lang="en-US" altLang="zh-TW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3200" dirty="0" smtClean="0"/>
              <a:t>不要怕跟家長接洽。家校衷誠合作，才能進一步了解不同需要的孩子。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3896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4" b="15844"/>
          <a:stretch>
            <a:fillRect/>
          </a:stretch>
        </p:blipFill>
        <p:spPr>
          <a:xfrm>
            <a:off x="3314240" y="793217"/>
            <a:ext cx="8877760" cy="606478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18</a:t>
            </a:fld>
            <a:endParaRPr lang="en-US" noProof="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餘論未了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035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學生怎麼說？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19</a:t>
            </a:fld>
            <a:endParaRPr lang="en-US" noProof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372"/>
          <a:stretch/>
        </p:blipFill>
        <p:spPr>
          <a:xfrm rot="21334743">
            <a:off x="416176" y="434848"/>
            <a:ext cx="5938262" cy="33262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322" t="3506" r="900" b="5586"/>
          <a:stretch/>
        </p:blipFill>
        <p:spPr>
          <a:xfrm rot="871842">
            <a:off x="5740814" y="2013235"/>
            <a:ext cx="6146431" cy="32129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11" y="4314237"/>
            <a:ext cx="2670375" cy="19967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29701" y="4283474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中二生 與 中四生</a:t>
            </a:r>
            <a:endParaRPr 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52610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</a:t>
            </a:fld>
            <a:endParaRPr lang="en-US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研究問題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0149" y="3476705"/>
            <a:ext cx="58272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德信中學男教師對於教授</a:t>
            </a:r>
            <a:endParaRPr lang="en-US" altLang="zh-TW" sz="40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4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AD/HD</a:t>
            </a:r>
            <a:r>
              <a:rPr lang="zh-TW" altLang="en-US" sz="4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學生的經驗與感受</a:t>
            </a:r>
            <a:endParaRPr lang="en-US" sz="4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47180">
            <a:off x="6610977" y="1001271"/>
            <a:ext cx="2482862" cy="24917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34008">
            <a:off x="9027439" y="230722"/>
            <a:ext cx="2433009" cy="31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7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20</a:t>
            </a:fld>
            <a:endParaRPr lang="en-US" noProof="0" dirty="0"/>
          </a:p>
        </p:txBody>
      </p:sp>
      <p:sp>
        <p:nvSpPr>
          <p:cNvPr id="7" name="TextBox 6"/>
          <p:cNvSpPr txBox="1"/>
          <p:nvPr/>
        </p:nvSpPr>
        <p:spPr>
          <a:xfrm rot="698401">
            <a:off x="6229232" y="619123"/>
            <a:ext cx="5277650" cy="563231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/>
              <a:t>中四 </a:t>
            </a:r>
            <a:r>
              <a:rPr lang="en-US" altLang="zh-TW" dirty="0" smtClean="0"/>
              <a:t>[</a:t>
            </a:r>
            <a:r>
              <a:rPr lang="zh-TW" altLang="en-US" dirty="0" smtClean="0"/>
              <a:t>沒有服藥</a:t>
            </a:r>
            <a:r>
              <a:rPr lang="en-US" altLang="zh-TW" dirty="0" smtClean="0"/>
              <a:t>]</a:t>
            </a:r>
          </a:p>
          <a:p>
            <a:endParaRPr lang="en-US" altLang="zh-TW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/>
              <a:t>看診原因，課堂表現不佳，教師轉介</a:t>
            </a:r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 smtClean="0"/>
          </a:p>
          <a:p>
            <a:r>
              <a:rPr lang="en-US" altLang="zh-TW" dirty="0" smtClean="0"/>
              <a:t>-----------------------------</a:t>
            </a:r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/>
              <a:t>覺</a:t>
            </a:r>
            <a:r>
              <a:rPr lang="zh-TW" altLang="en-US" dirty="0" smtClean="0"/>
              <a:t>得可以自控，但偶而喜歡談話</a:t>
            </a:r>
            <a:endParaRPr lang="en-US" altLang="zh-TW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/>
              <a:t>課堂被說得最多：專心聽書、不要談話</a:t>
            </a:r>
            <a:endParaRPr lang="en-US" altLang="zh-TW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/>
              <a:t>有興趣的，就會專心 </a:t>
            </a:r>
            <a:endParaRPr lang="en-US" altLang="zh-TW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/>
              <a:t>分組坐，不會專心點；</a:t>
            </a:r>
            <a:endParaRPr lang="en-US" altLang="zh-TW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/>
              <a:t>傳統坐法，更好</a:t>
            </a:r>
            <a:endParaRPr lang="en-US" altLang="zh-TW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/>
              <a:t>交友上，朋友都多</a:t>
            </a:r>
            <a:endParaRPr lang="en-US" altLang="zh-TW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/>
              <a:t>估計自己有沒有</a:t>
            </a:r>
            <a:r>
              <a:rPr lang="en-US" altLang="zh-TW" dirty="0" smtClean="0"/>
              <a:t>AD/HD</a:t>
            </a:r>
            <a:r>
              <a:rPr lang="zh-TW" altLang="en-US" dirty="0" smtClean="0"/>
              <a:t>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成績也沒什麼分別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5423"/>
          <a:stretch/>
        </p:blipFill>
        <p:spPr>
          <a:xfrm>
            <a:off x="9221273" y="3272606"/>
            <a:ext cx="2443902" cy="25187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0807261">
            <a:off x="939686" y="638216"/>
            <a:ext cx="4875201" cy="480131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中二</a:t>
            </a:r>
            <a:r>
              <a:rPr lang="en-US" altLang="zh-TW" dirty="0" smtClean="0">
                <a:solidFill>
                  <a:srgbClr val="FF0000"/>
                </a:solidFill>
              </a:rPr>
              <a:t>[</a:t>
            </a:r>
            <a:r>
              <a:rPr lang="zh-TW" altLang="en-US" dirty="0" smtClean="0">
                <a:solidFill>
                  <a:srgbClr val="FF0000"/>
                </a:solidFill>
              </a:rPr>
              <a:t>有服藥</a:t>
            </a:r>
            <a:r>
              <a:rPr lang="en-US" altLang="zh-TW" dirty="0" smtClean="0">
                <a:solidFill>
                  <a:srgbClr val="FF0000"/>
                </a:solidFill>
              </a:rPr>
              <a:t>]</a:t>
            </a:r>
          </a:p>
          <a:p>
            <a:endParaRPr lang="en-US" altLang="zh-TW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rgbClr val="FF0000"/>
                </a:solidFill>
              </a:rPr>
              <a:t>看診原因，醫生判斷再轉介</a:t>
            </a:r>
            <a:endParaRPr lang="en-US" altLang="zh-TW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en-US" altLang="zh-TW" dirty="0" smtClean="0">
                <a:solidFill>
                  <a:srgbClr val="FF0000"/>
                </a:solidFill>
              </a:rPr>
              <a:t>-----------------------------</a:t>
            </a:r>
            <a:endParaRPr lang="en-US" altLang="zh-TW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rgbClr val="FF0000"/>
                </a:solidFill>
              </a:rPr>
              <a:t>比較難專心：專心幾分鐘，就忘了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rgbClr val="FF0000"/>
                </a:solidFill>
              </a:rPr>
              <a:t>不能坐定定、要做其他事情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rgbClr val="FF0000"/>
                </a:solidFill>
              </a:rPr>
              <a:t>教師會取走在做的事：如畫、書，甚至桌子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rgbClr val="FF0000"/>
                </a:solidFill>
              </a:rPr>
              <a:t>分組，同學會排斥自己</a:t>
            </a:r>
            <a:r>
              <a:rPr lang="en-US" altLang="zh-TW" dirty="0" smtClean="0">
                <a:solidFill>
                  <a:srgbClr val="FF0000"/>
                </a:solidFill>
              </a:rPr>
              <a:t/>
            </a:r>
            <a:br>
              <a:rPr lang="en-US" altLang="zh-TW" dirty="0" smtClean="0">
                <a:solidFill>
                  <a:srgbClr val="FF0000"/>
                </a:solidFill>
              </a:rPr>
            </a:br>
            <a:r>
              <a:rPr lang="en-US" altLang="zh-TW" dirty="0" smtClean="0">
                <a:solidFill>
                  <a:srgbClr val="FF0000"/>
                </a:solidFill>
              </a:rPr>
              <a:t>(20</a:t>
            </a:r>
            <a:r>
              <a:rPr lang="zh-TW" altLang="en-US" dirty="0" smtClean="0">
                <a:solidFill>
                  <a:srgbClr val="FF0000"/>
                </a:solidFill>
              </a:rPr>
              <a:t>有</a:t>
            </a:r>
            <a:r>
              <a:rPr lang="en-US" altLang="zh-TW" dirty="0" smtClean="0">
                <a:solidFill>
                  <a:srgbClr val="FF0000"/>
                </a:solidFill>
              </a:rPr>
              <a:t>1</a:t>
            </a:r>
            <a:r>
              <a:rPr lang="zh-TW" altLang="en-US" dirty="0" smtClean="0">
                <a:solidFill>
                  <a:srgbClr val="FF0000"/>
                </a:solidFill>
              </a:rPr>
              <a:t>次，難受到習慣</a:t>
            </a:r>
            <a:r>
              <a:rPr lang="en-US" altLang="zh-TW" dirty="0" smtClean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rgbClr val="FF0000"/>
                </a:solidFill>
              </a:rPr>
              <a:t>吃藥，更不舒服，更暴躁。</a:t>
            </a:r>
            <a:r>
              <a:rPr lang="en-US" altLang="zh-TW" dirty="0" smtClean="0">
                <a:solidFill>
                  <a:srgbClr val="FF0000"/>
                </a:solidFill>
              </a:rPr>
              <a:t/>
            </a:r>
            <a:br>
              <a:rPr lang="en-US" altLang="zh-TW" dirty="0" smtClean="0">
                <a:solidFill>
                  <a:srgbClr val="FF0000"/>
                </a:solidFill>
              </a:rPr>
            </a:br>
            <a:r>
              <a:rPr lang="zh-TW" altLang="en-US" dirty="0" smtClean="0">
                <a:solidFill>
                  <a:srgbClr val="FF0000"/>
                </a:solidFill>
              </a:rPr>
              <a:t>專注也好不了很多。</a:t>
            </a:r>
            <a:endParaRPr lang="en-US" altLang="zh-TW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817" y="3362759"/>
            <a:ext cx="1815921" cy="17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73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21</a:t>
            </a:fld>
            <a:endParaRPr lang="en-US" noProof="0" dirty="0"/>
          </a:p>
        </p:txBody>
      </p:sp>
      <p:sp>
        <p:nvSpPr>
          <p:cNvPr id="5" name="Media Placeholder 4"/>
          <p:cNvSpPr>
            <a:spLocks noGrp="1"/>
          </p:cNvSpPr>
          <p:nvPr>
            <p:ph type="media" sz="quarter" idx="13"/>
          </p:nvPr>
        </p:nvSpPr>
        <p:spPr/>
      </p:sp>
      <p:sp>
        <p:nvSpPr>
          <p:cNvPr id="7" name="TextBox 6"/>
          <p:cNvSpPr txBox="1"/>
          <p:nvPr/>
        </p:nvSpPr>
        <p:spPr>
          <a:xfrm>
            <a:off x="4659514" y="840814"/>
            <a:ext cx="5277650" cy="4801314"/>
          </a:xfrm>
          <a:prstGeom prst="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/>
              <a:t>中四 </a:t>
            </a:r>
            <a:r>
              <a:rPr lang="en-US" altLang="zh-TW" dirty="0" smtClean="0"/>
              <a:t>[</a:t>
            </a:r>
            <a:r>
              <a:rPr lang="zh-TW" altLang="en-US" dirty="0" smtClean="0"/>
              <a:t>沒有服藥</a:t>
            </a:r>
            <a:r>
              <a:rPr lang="en-US" altLang="zh-TW" dirty="0" smtClean="0"/>
              <a:t>]</a:t>
            </a:r>
          </a:p>
          <a:p>
            <a:endParaRPr lang="en-US" altLang="zh-TW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/>
              <a:t>看診原因，課堂表現不佳，教師轉介</a:t>
            </a:r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 smtClean="0"/>
          </a:p>
          <a:p>
            <a:r>
              <a:rPr lang="en-US" altLang="zh-TW" dirty="0" smtClean="0"/>
              <a:t>-----------------------------</a:t>
            </a:r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/>
              <a:t>喜</a:t>
            </a:r>
            <a:r>
              <a:rPr lang="zh-TW" altLang="en-US" dirty="0" smtClean="0"/>
              <a:t>歡談</a:t>
            </a:r>
            <a:r>
              <a:rPr lang="zh-TW" altLang="en-US" dirty="0" smtClean="0"/>
              <a:t>話、分心、玩</a:t>
            </a:r>
            <a:endParaRPr lang="en-US" altLang="zh-TW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/>
              <a:t>分心：能否專心，視乎有沒有其他干預</a:t>
            </a:r>
            <a:endParaRPr lang="en-US" altLang="zh-TW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/>
              <a:t>分</a:t>
            </a:r>
            <a:r>
              <a:rPr lang="zh-TW" altLang="en-US" dirty="0" smtClean="0"/>
              <a:t>組坐，不會專心點</a:t>
            </a:r>
            <a:r>
              <a:rPr lang="zh-TW" altLang="en-US" dirty="0" smtClean="0"/>
              <a:t>；因為也會聊天</a:t>
            </a:r>
            <a:endParaRPr lang="en-US" altLang="zh-TW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/>
              <a:t>老師總叫不要談話，其實都沒有什麼方法</a:t>
            </a:r>
            <a:endParaRPr lang="en-US" altLang="zh-TW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/>
              <a:t>看視訊，或者會好點</a:t>
            </a:r>
            <a:endParaRPr lang="en-US" altLang="zh-TW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/>
              <a:t>會申請加時，覺得多點時間，會有幫助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008" y="4146871"/>
            <a:ext cx="2857500" cy="2152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1730" y="2790357"/>
            <a:ext cx="3180270" cy="31944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0704" t="8806" r="18344" b="5330"/>
          <a:stretch/>
        </p:blipFill>
        <p:spPr>
          <a:xfrm>
            <a:off x="357875" y="523894"/>
            <a:ext cx="4251062" cy="336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18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 rot="720000">
            <a:off x="8014759" y="5116140"/>
            <a:ext cx="4064692" cy="970035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說的、做的，效果</a:t>
            </a:r>
            <a:endParaRPr lang="en-US" altLang="zh-TW" dirty="0" smtClean="0"/>
          </a:p>
          <a:p>
            <a:r>
              <a:rPr lang="zh-TW" altLang="en-US" dirty="0" smtClean="0"/>
              <a:t>怎麼不一樣！</a:t>
            </a:r>
            <a:endParaRPr lang="en-US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1" r="10951"/>
          <a:stretch>
            <a:fillRect/>
          </a:stretch>
        </p:blipFill>
        <p:spPr>
          <a:xfrm>
            <a:off x="90" y="1115082"/>
            <a:ext cx="6230657" cy="5314602"/>
          </a:xfr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 rot="840000">
            <a:off x="7135577" y="2700380"/>
            <a:ext cx="4851352" cy="1827069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老師感受 </a:t>
            </a:r>
            <a:r>
              <a:rPr lang="en-US" altLang="zh-TW" sz="3200" dirty="0" smtClean="0"/>
              <a:t>VS </a:t>
            </a:r>
            <a:r>
              <a:rPr lang="zh-TW" altLang="en-US" sz="3200" dirty="0" smtClean="0"/>
              <a:t>學生感受</a:t>
            </a:r>
            <a:endParaRPr lang="en-US" sz="32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/>
              <a:t>AD/HD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0" y="5945188"/>
            <a:ext cx="2640013" cy="365125"/>
          </a:xfrm>
        </p:spPr>
        <p:txBody>
          <a:bodyPr/>
          <a:lstStyle/>
          <a:p>
            <a:r>
              <a:rPr lang="en-US" noProof="0" smtClean="0"/>
              <a:t>ADD A FOOTER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549063" y="5945188"/>
            <a:ext cx="642937" cy="365125"/>
          </a:xfrm>
        </p:spPr>
        <p:txBody>
          <a:bodyPr/>
          <a:lstStyle/>
          <a:p>
            <a:fld id="{98C0CDE5-970C-4CC4-BF43-0DA127E73E82}" type="slidenum">
              <a:rPr lang="en-US" noProof="0" smtClean="0"/>
              <a:t>22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08852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Boy Carrying Red Backpack">
            <a:extLst>
              <a:ext uri="{FF2B5EF4-FFF2-40B4-BE49-F238E27FC236}">
                <a16:creationId xmlns:a16="http://schemas.microsoft.com/office/drawing/2014/main" xmlns="" id="{10962572-14B4-44BB-89AB-9ADA56D6B4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7932" t="26156" r="14038" b="34430"/>
          <a:stretch/>
        </p:blipFill>
        <p:spPr>
          <a:xfrm>
            <a:off x="-1600" y="1096296"/>
            <a:ext cx="6052552" cy="525984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  <a:endParaRPr lang="ru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155FC3B-DD33-4B9A-A5EB-A2301786CE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/>
              <a:t>Q &amp; 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3</a:t>
            </a:fld>
            <a:endParaRPr lang="en-US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研究日期與對象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02310" y="3181083"/>
            <a:ext cx="51090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日期：</a:t>
            </a:r>
            <a:r>
              <a:rPr lang="en-US" altLang="zh-TW" sz="32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2019</a:t>
            </a:r>
            <a:r>
              <a:rPr lang="zh-TW" altLang="en-US" sz="32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32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32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月至</a:t>
            </a:r>
            <a:r>
              <a:rPr lang="en-US" altLang="zh-TW" sz="32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32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endParaRPr lang="en-US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sz="32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對象：四位不同學科的老師</a:t>
            </a:r>
            <a:endParaRPr lang="en-US" altLang="zh-TW" sz="32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4914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4</a:t>
            </a:fld>
            <a:endParaRPr lang="en-US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研究方法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39881" y="3021407"/>
            <a:ext cx="736611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solidFill>
                  <a:srgbClr val="002060"/>
                </a:solidFill>
              </a:rPr>
              <a:t>以內聯網發送全校電郵，並對有意願參加研究</a:t>
            </a:r>
            <a:endParaRPr lang="en-US" altLang="zh-TW" sz="2800" dirty="0" smtClean="0">
              <a:solidFill>
                <a:srgbClr val="002060"/>
              </a:solidFill>
            </a:endParaRPr>
          </a:p>
          <a:p>
            <a:r>
              <a:rPr lang="zh-TW" altLang="en-US" sz="2800" dirty="0" smtClean="0">
                <a:solidFill>
                  <a:srgbClr val="002060"/>
                </a:solidFill>
              </a:rPr>
              <a:t>的教師，進行約半小時左右的訪談。</a:t>
            </a:r>
            <a:endParaRPr lang="en-US" altLang="zh-TW" sz="2800" dirty="0" smtClean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zh-TW" altLang="en-US" sz="2800" dirty="0" smtClean="0">
                <a:solidFill>
                  <a:srgbClr val="002060"/>
                </a:solidFill>
              </a:rPr>
              <a:t>質性研究，所有面談皆在會議室進行。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77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訪問問題</a:t>
            </a:r>
            <a:endParaRPr lang="en-US" dirty="0"/>
          </a:p>
        </p:txBody>
      </p:sp>
      <p:pic>
        <p:nvPicPr>
          <p:cNvPr id="25" name="Picture Placeholder 24" descr="Child Holding Pencil While coloring">
            <a:extLst>
              <a:ext uri="{FF2B5EF4-FFF2-40B4-BE49-F238E27FC236}">
                <a16:creationId xmlns:a16="http://schemas.microsoft.com/office/drawing/2014/main" xmlns="" id="{D25A3CAD-2ED9-4CC4-AC5F-E449BB7642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4240" y="793217"/>
            <a:ext cx="8877760" cy="6064783"/>
          </a:xfr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21198128">
            <a:off x="790283" y="5610590"/>
            <a:ext cx="2639323" cy="365125"/>
          </a:xfrm>
        </p:spPr>
        <p:txBody>
          <a:bodyPr/>
          <a:lstStyle/>
          <a:p>
            <a:r>
              <a:rPr lang="zh-TW" altLang="en-US" sz="2400" dirty="0" smtClean="0">
                <a:latin typeface="Adobe 楷体 Std R" panose="02020400000000000000" pitchFamily="18" charset="-128"/>
                <a:ea typeface="Adobe 楷体 Std R" panose="02020400000000000000" pitchFamily="18" charset="-128"/>
              </a:rPr>
              <a:t>老師怎麼答？</a:t>
            </a:r>
            <a:endParaRPr lang="en-US" sz="2400" dirty="0">
              <a:latin typeface="Adobe 楷体 Std R" panose="02020400000000000000" pitchFamily="18" charset="-128"/>
              <a:ea typeface="Adobe 楷体 Std R" panose="02020400000000000000" pitchFamily="18" charset="-128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21241" y="2746164"/>
            <a:ext cx="7843233" cy="30469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在你任教的生涯裡，你覺得什麼方法是最有效教導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AD/HD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學生呢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面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對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AD/HD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學生，你覺得最難處理的問題是什麼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導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AD/HD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學生，最難忘的經驗是什麼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任教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AD/HD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學生的事情上，你最想學校幫到你什麼呢？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CASE 1: WONG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中文、普通話教師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TW" altLang="en-US" dirty="0" smtClean="0"/>
              <a:t>年青有為</a:t>
            </a:r>
            <a:endParaRPr lang="en-US" altLang="zh-TW" dirty="0"/>
          </a:p>
          <a:p>
            <a:r>
              <a:rPr lang="zh-TW" altLang="en-US" dirty="0" smtClean="0"/>
              <a:t>於本校任職</a:t>
            </a:r>
            <a:r>
              <a:rPr lang="en-US" altLang="zh-TW" dirty="0" smtClean="0"/>
              <a:t>2</a:t>
            </a:r>
            <a:r>
              <a:rPr lang="zh-TW" altLang="en-US" dirty="0" smtClean="0"/>
              <a:t>年</a:t>
            </a:r>
            <a:endParaRPr lang="en-US" altLang="zh-TW" dirty="0" smtClean="0"/>
          </a:p>
          <a:p>
            <a:r>
              <a:rPr lang="zh-TW" altLang="en-US" dirty="0" smtClean="0"/>
              <a:t>曾修讀輔導文憑課程</a:t>
            </a:r>
            <a:endParaRPr lang="en-US" dirty="0"/>
          </a:p>
          <a:p>
            <a:r>
              <a:rPr lang="zh-TW" altLang="en-US" dirty="0" smtClean="0"/>
              <a:t>訓導組教師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76FC602-D83F-41B2-AE0B-E9BF4B9D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21182942">
            <a:off x="1091183" y="5096681"/>
            <a:ext cx="2639323" cy="365125"/>
          </a:xfrm>
        </p:spPr>
        <p:txBody>
          <a:bodyPr/>
          <a:lstStyle/>
          <a:p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怎麼看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ADHD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孩子？</a:t>
            </a:r>
            <a:endParaRPr 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3" r="23163"/>
          <a:stretch>
            <a:fillRect/>
          </a:stretch>
        </p:blipFill>
        <p:spPr>
          <a:xfrm rot="720000">
            <a:off x="6319096" y="232921"/>
            <a:ext cx="4647699" cy="5472101"/>
          </a:xfrm>
        </p:spPr>
      </p:pic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7</a:t>
            </a:fld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5312671" y="1012937"/>
            <a:ext cx="6172200" cy="5207860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en-US" sz="2000" b="1" dirty="0">
                <a:solidFill>
                  <a:srgbClr val="7030A0"/>
                </a:solidFill>
              </a:rPr>
              <a:t>KEEP THEM </a:t>
            </a:r>
            <a:r>
              <a:rPr lang="en-US" sz="2000" b="1" dirty="0" smtClean="0">
                <a:solidFill>
                  <a:srgbClr val="7030A0"/>
                </a:solidFill>
              </a:rPr>
              <a:t>BUSY – </a:t>
            </a:r>
            <a:r>
              <a:rPr lang="en-US" altLang="zh-TW" sz="2000" b="1" dirty="0" smtClean="0">
                <a:solidFill>
                  <a:srgbClr val="7030A0"/>
                </a:solidFill>
              </a:rPr>
              <a:t>E</a:t>
            </a:r>
            <a:r>
              <a:rPr lang="en-US" sz="2000" b="1" dirty="0" smtClean="0">
                <a:solidFill>
                  <a:srgbClr val="7030A0"/>
                </a:solidFill>
              </a:rPr>
              <a:t>ffective</a:t>
            </a:r>
          </a:p>
          <a:p>
            <a:pPr>
              <a:lnSpc>
                <a:spcPct val="170000"/>
              </a:lnSpc>
            </a:pPr>
            <a:r>
              <a:rPr lang="zh-TW" altLang="en-US" sz="1800" dirty="0" smtClean="0">
                <a:solidFill>
                  <a:srgbClr val="FF0000"/>
                </a:solidFill>
              </a:rPr>
              <a:t>課前：</a:t>
            </a:r>
            <a:r>
              <a:rPr lang="zh-TW" altLang="en-US" sz="1800" dirty="0" smtClean="0"/>
              <a:t>課堂活動、小組討論、小老師</a:t>
            </a:r>
            <a:endParaRPr lang="en-US" altLang="zh-TW" sz="1800" dirty="0" smtClean="0"/>
          </a:p>
          <a:p>
            <a:pPr>
              <a:lnSpc>
                <a:spcPct val="170000"/>
              </a:lnSpc>
            </a:pPr>
            <a:r>
              <a:rPr lang="zh-TW" altLang="en-US" sz="1800" dirty="0" smtClean="0">
                <a:solidFill>
                  <a:srgbClr val="FF0000"/>
                </a:solidFill>
              </a:rPr>
              <a:t>課堂：</a:t>
            </a:r>
            <a:r>
              <a:rPr lang="en-US" altLang="zh-TW" sz="1800" dirty="0" smtClean="0">
                <a:solidFill>
                  <a:srgbClr val="FF0000"/>
                </a:solidFill>
              </a:rPr>
              <a:t>  </a:t>
            </a:r>
            <a:r>
              <a:rPr lang="zh-TW" altLang="en-US" sz="1800" dirty="0" smtClean="0"/>
              <a:t>給予工作</a:t>
            </a:r>
            <a:r>
              <a:rPr lang="en-US" altLang="zh-TW" sz="1800" dirty="0" smtClean="0"/>
              <a:t>(</a:t>
            </a:r>
            <a:r>
              <a:rPr lang="zh-TW" altLang="en-US" sz="1800" dirty="0" smtClean="0"/>
              <a:t>助手</a:t>
            </a:r>
            <a:r>
              <a:rPr lang="en-US" altLang="zh-TW" sz="1800" dirty="0" smtClean="0"/>
              <a:t>)</a:t>
            </a:r>
          </a:p>
          <a:p>
            <a:pPr>
              <a:lnSpc>
                <a:spcPct val="170000"/>
              </a:lnSpc>
            </a:pPr>
            <a:r>
              <a:rPr lang="zh-TW" altLang="en-US" sz="1800" dirty="0" smtClean="0">
                <a:solidFill>
                  <a:srgbClr val="002060"/>
                </a:solidFill>
              </a:rPr>
              <a:t>對策：</a:t>
            </a:r>
            <a:r>
              <a:rPr lang="zh-TW" altLang="en-US" sz="1800" dirty="0" smtClean="0"/>
              <a:t>叫名提點、跟著老師走、安排角色、課後溝通</a:t>
            </a:r>
            <a:endParaRPr lang="en-US" altLang="zh-TW" sz="1800" dirty="0" smtClean="0"/>
          </a:p>
          <a:p>
            <a:pPr>
              <a:lnSpc>
                <a:spcPct val="170000"/>
              </a:lnSpc>
            </a:pPr>
            <a:r>
              <a:rPr lang="zh-TW" altLang="en-US" sz="1800" dirty="0" smtClean="0">
                <a:solidFill>
                  <a:srgbClr val="002060"/>
                </a:solidFill>
              </a:rPr>
              <a:t>最困難是課堂問題：</a:t>
            </a:r>
            <a:r>
              <a:rPr lang="zh-TW" altLang="en-US" sz="1800" dirty="0" smtClean="0"/>
              <a:t>同情、無可避免影響課堂</a:t>
            </a:r>
            <a:endParaRPr lang="en-US" altLang="zh-TW" sz="1800" dirty="0" smtClean="0"/>
          </a:p>
          <a:p>
            <a:pPr>
              <a:lnSpc>
                <a:spcPct val="170000"/>
              </a:lnSpc>
            </a:pPr>
            <a:r>
              <a:rPr lang="zh-TW" altLang="en-US" sz="1800" dirty="0" smtClean="0">
                <a:solidFill>
                  <a:schemeClr val="accent6">
                    <a:lumMod val="50000"/>
                  </a:schemeClr>
                </a:solidFill>
              </a:rPr>
              <a:t>教育教師，解釋需要，提升技巧。</a:t>
            </a:r>
            <a:endParaRPr lang="en-US" altLang="zh-TW" sz="1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170000"/>
              </a:lnSpc>
            </a:pPr>
            <a:r>
              <a:rPr lang="zh-TW" altLang="en-US" sz="1800" dirty="0" smtClean="0">
                <a:solidFill>
                  <a:schemeClr val="accent6">
                    <a:lumMod val="50000"/>
                  </a:schemeClr>
                </a:solidFill>
              </a:rPr>
              <a:t>最想要：</a:t>
            </a:r>
            <a:r>
              <a:rPr lang="zh-TW" altLang="en-US" sz="1800" b="1" dirty="0" smtClean="0">
                <a:solidFill>
                  <a:schemeClr val="accent6">
                    <a:lumMod val="50000"/>
                  </a:schemeClr>
                </a:solidFill>
              </a:rPr>
              <a:t>面對</a:t>
            </a:r>
            <a:r>
              <a:rPr lang="en-US" altLang="zh-TW" sz="1800" b="1" dirty="0" smtClean="0">
                <a:solidFill>
                  <a:schemeClr val="accent6">
                    <a:lumMod val="50000"/>
                  </a:schemeClr>
                </a:solidFill>
              </a:rPr>
              <a:t>AD/HD</a:t>
            </a:r>
            <a:r>
              <a:rPr lang="zh-TW" altLang="en-US" sz="1800" b="1" dirty="0" smtClean="0">
                <a:solidFill>
                  <a:schemeClr val="accent6">
                    <a:lumMod val="50000"/>
                  </a:schemeClr>
                </a:solidFill>
              </a:rPr>
              <a:t>，即時介入方法</a:t>
            </a:r>
            <a:endParaRPr lang="en-US" altLang="zh-TW" sz="1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170000"/>
              </a:lnSpc>
            </a:pPr>
            <a:r>
              <a:rPr lang="zh-TW" altLang="en-US" sz="1800" b="1" dirty="0" smtClean="0">
                <a:solidFill>
                  <a:schemeClr val="accent6">
                    <a:lumMod val="50000"/>
                  </a:schemeClr>
                </a:solidFill>
              </a:rPr>
              <a:t>不提，不代表同學不知。有意無意已存在標籤。提了，加以教育，反而能對雙方是好事。</a:t>
            </a:r>
            <a:endParaRPr lang="en-US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half" idx="2"/>
          </p:nvPr>
        </p:nvSpPr>
        <p:spPr>
          <a:xfrm>
            <a:off x="797372" y="2587321"/>
            <a:ext cx="4038883" cy="3078127"/>
          </a:xfrm>
        </p:spPr>
        <p:txBody>
          <a:bodyPr/>
          <a:lstStyle/>
          <a:p>
            <a:r>
              <a:rPr lang="zh-TW" altLang="en-US" sz="2800" dirty="0" smtClean="0"/>
              <a:t>思考：</a:t>
            </a:r>
            <a:endParaRPr lang="en-US" altLang="zh-TW" sz="2800" dirty="0" smtClean="0"/>
          </a:p>
          <a:p>
            <a:r>
              <a:rPr lang="zh-TW" altLang="en-US" dirty="0" smtClean="0"/>
              <a:t>不能秉公辧理？</a:t>
            </a:r>
            <a:endParaRPr lang="en-US" altLang="zh-TW" dirty="0" smtClean="0"/>
          </a:p>
          <a:p>
            <a:r>
              <a:rPr lang="zh-TW" altLang="en-US" dirty="0" smtClean="0"/>
              <a:t>同學不想的？</a:t>
            </a:r>
            <a:endParaRPr lang="en-US" altLang="zh-TW" dirty="0" smtClean="0"/>
          </a:p>
          <a:p>
            <a:r>
              <a:rPr lang="zh-TW" altLang="en-US" dirty="0" smtClean="0"/>
              <a:t>底線咁低？</a:t>
            </a:r>
            <a:endParaRPr lang="en-US" altLang="zh-TW" dirty="0" smtClean="0"/>
          </a:p>
          <a:p>
            <a:endParaRPr lang="en-US" dirty="0"/>
          </a:p>
          <a:p>
            <a:r>
              <a:rPr lang="zh-TW" altLang="en-US" dirty="0" smtClean="0"/>
              <a:t>其他同學是否知道調適意義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------ </a:t>
            </a:r>
            <a:r>
              <a:rPr lang="zh-TW" altLang="en-US" dirty="0" smtClean="0"/>
              <a:t>教育，使其他同學明白有同學有特別需要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WONG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10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CASE 2: NG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中文教師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TW" altLang="en-US" dirty="0" smtClean="0"/>
              <a:t>年青有為</a:t>
            </a:r>
            <a:endParaRPr lang="en-US" altLang="zh-TW" dirty="0" smtClean="0"/>
          </a:p>
          <a:p>
            <a:r>
              <a:rPr lang="zh-TW" altLang="en-US" dirty="0" smtClean="0"/>
              <a:t>擔任教師逾</a:t>
            </a:r>
            <a:r>
              <a:rPr lang="en-US" altLang="zh-TW" dirty="0" smtClean="0"/>
              <a:t>5</a:t>
            </a:r>
            <a:r>
              <a:rPr lang="zh-TW" altLang="en-US" dirty="0" smtClean="0"/>
              <a:t>年</a:t>
            </a:r>
            <a:endParaRPr lang="en-US" altLang="zh-TW" dirty="0"/>
          </a:p>
          <a:p>
            <a:r>
              <a:rPr lang="zh-TW" altLang="en-US" dirty="0" smtClean="0"/>
              <a:t>於本校任職</a:t>
            </a:r>
            <a:r>
              <a:rPr lang="en-US" altLang="zh-TW" dirty="0" smtClean="0"/>
              <a:t>2</a:t>
            </a:r>
            <a:r>
              <a:rPr lang="zh-TW" altLang="en-US" dirty="0" smtClean="0"/>
              <a:t>年</a:t>
            </a:r>
            <a:endParaRPr lang="en-US" altLang="zh-TW" dirty="0" smtClean="0"/>
          </a:p>
          <a:p>
            <a:r>
              <a:rPr lang="zh-TW" altLang="en-US" dirty="0" smtClean="0"/>
              <a:t>訓導組教師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76FC602-D83F-41B2-AE0B-E9BF4B9D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21182942">
            <a:off x="1091183" y="5096681"/>
            <a:ext cx="2639323" cy="365125"/>
          </a:xfrm>
        </p:spPr>
        <p:txBody>
          <a:bodyPr/>
          <a:lstStyle/>
          <a:p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怎麼看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ADHD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孩子？</a:t>
            </a:r>
            <a:endParaRPr 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r="39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7013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9</a:t>
            </a:fld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5312671" y="1012937"/>
            <a:ext cx="6172200" cy="5207860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zh-TW" altLang="en-US" sz="2800" b="1" dirty="0" smtClean="0">
                <a:solidFill>
                  <a:srgbClr val="7030A0"/>
                </a:solidFill>
              </a:rPr>
              <a:t>教學活動</a:t>
            </a:r>
            <a:r>
              <a:rPr lang="en-US" altLang="zh-TW" sz="2800" b="1" dirty="0" smtClean="0">
                <a:solidFill>
                  <a:srgbClr val="7030A0"/>
                </a:solidFill>
              </a:rPr>
              <a:t>---</a:t>
            </a:r>
            <a:r>
              <a:rPr lang="zh-TW" altLang="en-US" sz="2800" b="1" dirty="0" smtClean="0">
                <a:solidFill>
                  <a:srgbClr val="7030A0"/>
                </a:solidFill>
              </a:rPr>
              <a:t>休息</a:t>
            </a:r>
            <a:r>
              <a:rPr lang="en-US" altLang="zh-TW" sz="2800" b="1" dirty="0" smtClean="0">
                <a:solidFill>
                  <a:srgbClr val="7030A0"/>
                </a:solidFill>
              </a:rPr>
              <a:t>----</a:t>
            </a:r>
            <a:r>
              <a:rPr lang="zh-TW" altLang="en-US" sz="2800" b="1" dirty="0" smtClean="0">
                <a:solidFill>
                  <a:srgbClr val="7030A0"/>
                </a:solidFill>
              </a:rPr>
              <a:t>教學活動</a:t>
            </a:r>
            <a:endParaRPr lang="en-US" sz="2800" b="1" dirty="0" smtClean="0">
              <a:solidFill>
                <a:srgbClr val="7030A0"/>
              </a:solidFill>
            </a:endParaRPr>
          </a:p>
          <a:p>
            <a:pPr>
              <a:lnSpc>
                <a:spcPct val="170000"/>
              </a:lnSpc>
            </a:pPr>
            <a:r>
              <a:rPr lang="zh-TW" altLang="en-US" sz="2400" dirty="0" smtClean="0">
                <a:solidFill>
                  <a:srgbClr val="002060"/>
                </a:solidFill>
              </a:rPr>
              <a:t>對策：活動、休息、伸展、小步子</a:t>
            </a:r>
            <a:r>
              <a:rPr lang="en-US" altLang="zh-TW" sz="2400" dirty="0" smtClean="0">
                <a:solidFill>
                  <a:srgbClr val="002060"/>
                </a:solidFill>
              </a:rPr>
              <a:t>(</a:t>
            </a:r>
            <a:r>
              <a:rPr lang="zh-TW" altLang="en-US" sz="2400" dirty="0" smtClean="0">
                <a:solidFill>
                  <a:srgbClr val="002060"/>
                </a:solidFill>
              </a:rPr>
              <a:t>拆細</a:t>
            </a:r>
            <a:r>
              <a:rPr lang="en-US" altLang="zh-TW" sz="2400" dirty="0" smtClean="0">
                <a:solidFill>
                  <a:srgbClr val="002060"/>
                </a:solidFill>
              </a:rPr>
              <a:t>)</a:t>
            </a:r>
            <a:endParaRPr lang="en-US" altLang="zh-TW" sz="2400" dirty="0" smtClean="0"/>
          </a:p>
          <a:p>
            <a:pPr>
              <a:lnSpc>
                <a:spcPct val="170000"/>
              </a:lnSpc>
            </a:pPr>
            <a:r>
              <a:rPr lang="zh-TW" altLang="en-US" sz="2400" dirty="0" smtClean="0">
                <a:solidFill>
                  <a:srgbClr val="002060"/>
                </a:solidFill>
              </a:rPr>
              <a:t>最困難是課堂問題：</a:t>
            </a:r>
            <a:r>
              <a:rPr lang="zh-TW" altLang="en-US" sz="2400" dirty="0" smtClean="0"/>
              <a:t>課堂管理秩序、學生投訴</a:t>
            </a:r>
            <a:endParaRPr lang="en-US" altLang="zh-TW" sz="2400" dirty="0" smtClean="0"/>
          </a:p>
          <a:p>
            <a:pPr>
              <a:lnSpc>
                <a:spcPct val="170000"/>
              </a:lnSpc>
            </a:pPr>
            <a:r>
              <a:rPr lang="zh-TW" altLang="en-US" sz="2400" dirty="0" smtClean="0">
                <a:solidFill>
                  <a:schemeClr val="accent6">
                    <a:lumMod val="50000"/>
                  </a:schemeClr>
                </a:solidFill>
              </a:rPr>
              <a:t>抽離、與學生溝通、小班教學</a:t>
            </a:r>
            <a:r>
              <a:rPr lang="en-US" altLang="zh-TW" sz="2400" dirty="0" smtClean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zh-TW" altLang="en-US" sz="2400" dirty="0" smtClean="0">
                <a:solidFill>
                  <a:schemeClr val="accent6">
                    <a:lumMod val="50000"/>
                  </a:schemeClr>
                </a:solidFill>
              </a:rPr>
              <a:t>針對式</a:t>
            </a:r>
            <a:r>
              <a:rPr lang="en-US" altLang="zh-TW" sz="2400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>
              <a:lnSpc>
                <a:spcPct val="170000"/>
              </a:lnSpc>
            </a:pPr>
            <a:r>
              <a:rPr lang="zh-TW" altLang="en-US" sz="2400" dirty="0" smtClean="0">
                <a:solidFill>
                  <a:schemeClr val="accent6">
                    <a:lumMod val="50000"/>
                  </a:schemeClr>
                </a:solidFill>
              </a:rPr>
              <a:t>最想要：抽離、帶離課室處理、彈性課時教學</a:t>
            </a:r>
            <a:endParaRPr lang="en-US" altLang="zh-TW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170000"/>
              </a:lnSpc>
            </a:pPr>
            <a:endParaRPr lang="en-US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half" idx="2"/>
          </p:nvPr>
        </p:nvSpPr>
        <p:spPr>
          <a:xfrm>
            <a:off x="797372" y="2587321"/>
            <a:ext cx="4038883" cy="3078127"/>
          </a:xfrm>
        </p:spPr>
        <p:txBody>
          <a:bodyPr>
            <a:normAutofit/>
          </a:bodyPr>
          <a:lstStyle/>
          <a:p>
            <a:r>
              <a:rPr lang="zh-TW" altLang="en-US" sz="2800" dirty="0" smtClean="0"/>
              <a:t>思考：</a:t>
            </a:r>
            <a:endParaRPr lang="en-US" altLang="zh-TW" sz="2800" dirty="0" smtClean="0"/>
          </a:p>
          <a:p>
            <a:r>
              <a:rPr lang="zh-TW" altLang="en-US" sz="2400" dirty="0" smtClean="0"/>
              <a:t>分組教學未必有用，仍是會生事？長期對待</a:t>
            </a:r>
            <a:r>
              <a:rPr lang="en-US" altLang="zh-TW" sz="2400" dirty="0" smtClean="0"/>
              <a:t>AD/HD</a:t>
            </a:r>
            <a:r>
              <a:rPr lang="zh-TW" altLang="en-US" sz="2400" dirty="0" smtClean="0"/>
              <a:t>，搏鬥，好累？</a:t>
            </a:r>
            <a:endParaRPr lang="en-US" altLang="zh-TW" sz="2400" dirty="0" smtClean="0"/>
          </a:p>
          <a:p>
            <a:endParaRPr lang="en-US" sz="2400" dirty="0"/>
          </a:p>
          <a:p>
            <a:r>
              <a:rPr lang="zh-TW" altLang="en-US" sz="2400" dirty="0" smtClean="0"/>
              <a:t>把</a:t>
            </a:r>
            <a:r>
              <a:rPr lang="en-US" altLang="zh-TW" sz="2400" dirty="0" smtClean="0"/>
              <a:t>AD/HD</a:t>
            </a:r>
            <a:r>
              <a:rPr lang="zh-TW" altLang="en-US" sz="2400" dirty="0" smtClean="0"/>
              <a:t>放在同一組？</a:t>
            </a:r>
            <a:endParaRPr lang="en-US" sz="1600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1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F6C8FF-3D90-457B-9108-406F928CD7C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Elementary school presentation</Template>
  <TotalTime>0</TotalTime>
  <Words>1725</Words>
  <Application>Microsoft Office PowerPoint</Application>
  <PresentationFormat>Widescreen</PresentationFormat>
  <Paragraphs>221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Adobe 楷体 Std R</vt:lpstr>
      <vt:lpstr>標楷體</vt:lpstr>
      <vt:lpstr>Arial</vt:lpstr>
      <vt:lpstr>Calibri</vt:lpstr>
      <vt:lpstr>Comic Sans MS</vt:lpstr>
      <vt:lpstr>Franklin Gothic Book</vt:lpstr>
      <vt:lpstr>Wingdings</vt:lpstr>
      <vt:lpstr>Office Theme</vt:lpstr>
      <vt:lpstr>行動研究AD/HD</vt:lpstr>
      <vt:lpstr>研究問題</vt:lpstr>
      <vt:lpstr>研究日期與對象</vt:lpstr>
      <vt:lpstr>研究方法</vt:lpstr>
      <vt:lpstr>訪問問題</vt:lpstr>
      <vt:lpstr>CASE 1: WONG</vt:lpstr>
      <vt:lpstr>WONG</vt:lpstr>
      <vt:lpstr>CASE 2: NG</vt:lpstr>
      <vt:lpstr>NG</vt:lpstr>
      <vt:lpstr>CASE 3:TONG</vt:lpstr>
      <vt:lpstr>TONG</vt:lpstr>
      <vt:lpstr>CASE 4:TONG</vt:lpstr>
      <vt:lpstr>TONG</vt:lpstr>
      <vt:lpstr>研究結果</vt:lpstr>
      <vt:lpstr>成果討論</vt:lpstr>
      <vt:lpstr>研究限制</vt:lpstr>
      <vt:lpstr>反思及建議</vt:lpstr>
      <vt:lpstr>餘論未了</vt:lpstr>
      <vt:lpstr>學生怎麼說？</vt:lpstr>
      <vt:lpstr>PowerPoint Presentation</vt:lpstr>
      <vt:lpstr>PowerPoint Presentation</vt:lpstr>
      <vt:lpstr>老師感受 VS 學生感受</vt:lpstr>
      <vt:lpstr>Thank You!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2019-09-16T02:08:31Z</dcterms:created>
  <dcterms:modified xsi:type="dcterms:W3CDTF">2019-10-18T01:21:10Z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