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</p:sldMasterIdLst>
  <p:notesMasterIdLst>
    <p:notesMasterId r:id="rId63"/>
  </p:notesMasterIdLst>
  <p:sldIdLst>
    <p:sldId id="256" r:id="rId6"/>
    <p:sldId id="427" r:id="rId7"/>
    <p:sldId id="426" r:id="rId8"/>
    <p:sldId id="263" r:id="rId9"/>
    <p:sldId id="265" r:id="rId10"/>
    <p:sldId id="264" r:id="rId11"/>
    <p:sldId id="460" r:id="rId12"/>
    <p:sldId id="429" r:id="rId13"/>
    <p:sldId id="430" r:id="rId14"/>
    <p:sldId id="273" r:id="rId15"/>
    <p:sldId id="275" r:id="rId16"/>
    <p:sldId id="277" r:id="rId17"/>
    <p:sldId id="278" r:id="rId18"/>
    <p:sldId id="279" r:id="rId19"/>
    <p:sldId id="280" r:id="rId20"/>
    <p:sldId id="281" r:id="rId21"/>
    <p:sldId id="282" r:id="rId22"/>
    <p:sldId id="428" r:id="rId23"/>
    <p:sldId id="461" r:id="rId24"/>
    <p:sldId id="448" r:id="rId25"/>
    <p:sldId id="423" r:id="rId26"/>
    <p:sldId id="425" r:id="rId27"/>
    <p:sldId id="424" r:id="rId28"/>
    <p:sldId id="431" r:id="rId29"/>
    <p:sldId id="289" r:id="rId30"/>
    <p:sldId id="288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75" r:id="rId42"/>
    <p:sldId id="376" r:id="rId43"/>
    <p:sldId id="377" r:id="rId44"/>
    <p:sldId id="378" r:id="rId45"/>
    <p:sldId id="379" r:id="rId46"/>
    <p:sldId id="380" r:id="rId47"/>
    <p:sldId id="381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83" r:id="rId60"/>
    <p:sldId id="458" r:id="rId61"/>
    <p:sldId id="459" r:id="rId62"/>
  </p:sldIdLst>
  <p:sldSz cx="9144000" cy="6858000" type="screen4x3"/>
  <p:notesSz cx="6858000" cy="9144000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60"/>
  </p:normalViewPr>
  <p:slideViewPr>
    <p:cSldViewPr>
      <p:cViewPr varScale="1">
        <p:scale>
          <a:sx n="86" d="100"/>
          <a:sy n="86" d="100"/>
        </p:scale>
        <p:origin x="1522" y="6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sp>
      <p:sp>
        <p:nvSpPr>
          <p:cNvPr id="921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 altLang="zh-TW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新細明體" charset="-120"/>
              </a:defRPr>
            </a:lvl1pPr>
          </a:lstStyle>
          <a:p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新細明體" charset="-120"/>
              </a:defRPr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新細明體" charset="-120"/>
              </a:defRPr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新細明體" charset="-120"/>
              </a:defRPr>
            </a:lvl1pPr>
          </a:lstStyle>
          <a:p>
            <a:fld id="{34A7937B-8466-484D-9190-F5D9736902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55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ADE7025-C74E-4A74-9D6D-0D93D367F554}" type="slidenum">
              <a:rPr lang="en-US"/>
              <a:pPr/>
              <a:t>1</a:t>
            </a:fld>
            <a:endParaRPr lang="en-US"/>
          </a:p>
        </p:txBody>
      </p:sp>
      <p:sp>
        <p:nvSpPr>
          <p:cNvPr id="132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E9AC25-4F31-4A97-8A9C-734F6615F5C1}" type="slidenum">
              <a:rPr lang="en-US"/>
              <a:pPr/>
              <a:t>13</a:t>
            </a:fld>
            <a:endParaRPr lang="en-US"/>
          </a:p>
        </p:txBody>
      </p:sp>
      <p:sp>
        <p:nvSpPr>
          <p:cNvPr id="154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7B21F6-84EE-4643-AFE0-3046F5CEB4A6}" type="slidenum">
              <a:rPr lang="en-US"/>
              <a:pPr/>
              <a:t>14</a:t>
            </a:fld>
            <a:endParaRPr lang="en-US"/>
          </a:p>
        </p:txBody>
      </p:sp>
      <p:sp>
        <p:nvSpPr>
          <p:cNvPr id="155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9EF1AD-50C5-4812-B8D4-C1E5147BAE61}" type="slidenum">
              <a:rPr lang="en-US"/>
              <a:pPr/>
              <a:t>15</a:t>
            </a:fld>
            <a:endParaRPr lang="en-US"/>
          </a:p>
        </p:txBody>
      </p:sp>
      <p:sp>
        <p:nvSpPr>
          <p:cNvPr id="156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9518F2-6596-4688-BC39-FF5023453C51}" type="slidenum">
              <a:rPr lang="en-US"/>
              <a:pPr/>
              <a:t>16</a:t>
            </a:fld>
            <a:endParaRPr lang="en-US"/>
          </a:p>
        </p:txBody>
      </p:sp>
      <p:sp>
        <p:nvSpPr>
          <p:cNvPr id="157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9F3BA5-4B3C-4564-8E49-55697F4FC385}" type="slidenum">
              <a:rPr lang="en-US"/>
              <a:pPr/>
              <a:t>17</a:t>
            </a:fld>
            <a:endParaRPr lang="en-US"/>
          </a:p>
        </p:txBody>
      </p:sp>
      <p:sp>
        <p:nvSpPr>
          <p:cNvPr id="158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9026363-00FE-4104-8078-005263FFE6DB}" type="slidenum">
              <a:rPr lang="zh-TW" altLang="en-US"/>
              <a:pPr/>
              <a:t>18</a:t>
            </a:fld>
            <a:endParaRPr lang="en-US" altLang="zh-TW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57525" y="398463"/>
            <a:ext cx="4570413" cy="3429000"/>
          </a:xfrm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920" y="1026399"/>
            <a:ext cx="3812068" cy="690089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323" tIns="45662" rIns="91323" bIns="45662"/>
          <a:lstStyle/>
          <a:p>
            <a:pPr eaLnBrk="1" hangingPunct="1"/>
            <a:r>
              <a:rPr lang="en-GB" altLang="en-US">
                <a:cs typeface="Times New Roman" pitchFamily="18" charset="0"/>
              </a:rPr>
              <a:t>Educational intent:</a:t>
            </a:r>
          </a:p>
          <a:p>
            <a:pPr eaLnBrk="1" hangingPunct="1"/>
            <a:r>
              <a:rPr lang="en-GB" altLang="en-US">
                <a:cs typeface="Times New Roman" pitchFamily="18" charset="0"/>
              </a:rPr>
              <a:t>to indicate that children with ADHD may exhibit positive types of behaviour too, helping to compensate for their core symptoms</a:t>
            </a:r>
          </a:p>
          <a:p>
            <a:pPr eaLnBrk="1" hangingPunct="1"/>
            <a:r>
              <a:rPr lang="en-GB" altLang="en-US">
                <a:latin typeface="Microsoft Sans Serif" pitchFamily="34" charset="0"/>
                <a:cs typeface="Times New Roman" pitchFamily="18" charset="0"/>
              </a:rPr>
              <a:t> </a:t>
            </a:r>
            <a:endParaRPr lang="en-GB" altLang="en-US">
              <a:cs typeface="Times New Roman" pitchFamily="18" charset="0"/>
            </a:endParaRPr>
          </a:p>
          <a:p>
            <a:pPr eaLnBrk="1" hangingPunct="1"/>
            <a:r>
              <a:rPr lang="en-GB" altLang="en-US">
                <a:cs typeface="Times New Roman" pitchFamily="18" charset="0"/>
              </a:rPr>
              <a:t>SPEAKERS</a:t>
            </a:r>
            <a:r>
              <a:rPr lang="en-GB" altLang="en-US">
                <a:latin typeface="Microsoft Sans Serif" pitchFamily="34" charset="0"/>
                <a:cs typeface="Times New Roman" pitchFamily="18" charset="0"/>
              </a:rPr>
              <a:t>’</a:t>
            </a:r>
            <a:r>
              <a:rPr lang="en-GB" altLang="en-US">
                <a:cs typeface="Times New Roman" pitchFamily="18" charset="0"/>
              </a:rPr>
              <a:t> NOTES</a:t>
            </a:r>
          </a:p>
          <a:p>
            <a:pPr eaLnBrk="1" hangingPunct="1"/>
            <a:r>
              <a:rPr lang="en-GB" altLang="en-US" sz="1000">
                <a:cs typeface="Times New Roman" pitchFamily="18" charset="0"/>
              </a:rPr>
              <a:t>Mention famous sufferers if you wish.</a:t>
            </a:r>
          </a:p>
        </p:txBody>
      </p:sp>
      <p:sp>
        <p:nvSpPr>
          <p:cNvPr id="32773" name="Footer Placeholder 1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altLang="zh-TW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DC3DB3D-EA10-4BD2-9751-C25A8DD8C5A7}" type="slidenum">
              <a:rPr lang="en-US"/>
              <a:pPr/>
              <a:t>25</a:t>
            </a:fld>
            <a:endParaRPr lang="en-US"/>
          </a:p>
        </p:txBody>
      </p:sp>
      <p:sp>
        <p:nvSpPr>
          <p:cNvPr id="165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AEB00A-F548-4DEB-BF2A-A0D98F3D8C2A}" type="slidenum">
              <a:rPr lang="en-US"/>
              <a:pPr/>
              <a:t>26</a:t>
            </a:fld>
            <a:endParaRPr lang="en-US"/>
          </a:p>
        </p:txBody>
      </p:sp>
      <p:sp>
        <p:nvSpPr>
          <p:cNvPr id="164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7230F7-2DF1-4084-896E-68ECB5000446}" type="slidenum">
              <a:rPr lang="en-US"/>
              <a:pPr/>
              <a:t>27</a:t>
            </a:fld>
            <a:endParaRPr lang="en-US"/>
          </a:p>
        </p:txBody>
      </p:sp>
      <p:sp>
        <p:nvSpPr>
          <p:cNvPr id="166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9D97B1-8967-402B-9CFF-E7EC5CF39E2C}" type="slidenum">
              <a:rPr lang="en-US"/>
              <a:pPr/>
              <a:t>28</a:t>
            </a:fld>
            <a:endParaRPr lang="en-US"/>
          </a:p>
        </p:txBody>
      </p:sp>
      <p:sp>
        <p:nvSpPr>
          <p:cNvPr id="167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EA58CA9-D1A9-48E6-8688-3488945EF16A}" type="slidenum">
              <a:rPr lang="zh-TW" altLang="en-US"/>
              <a:pPr/>
              <a:t>2</a:t>
            </a:fld>
            <a:endParaRPr lang="en-US" altLang="zh-TW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21" y="4342699"/>
            <a:ext cx="5027959" cy="411495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323" tIns="45662" rIns="91323" bIns="45662"/>
          <a:lstStyle/>
          <a:p>
            <a:pPr eaLnBrk="1" hangingPunct="1"/>
            <a:r>
              <a:rPr lang="en-GB" altLang="en-US"/>
              <a:t>The core symptoms of ADHD as defined in the DSM-IV and ICD-10 diagnostic criteria are inattention, impulsivity and hyperactivity</a:t>
            </a:r>
          </a:p>
          <a:p>
            <a:pPr eaLnBrk="1" hangingPunct="1"/>
            <a:r>
              <a:rPr lang="en-GB" altLang="en-US"/>
              <a:t>The differences between these diagnostic criteria will be outlined later.</a:t>
            </a:r>
          </a:p>
          <a:p>
            <a:pPr eaLnBrk="1" hangingPunct="1"/>
            <a:r>
              <a:rPr lang="en-US" altLang="en-US"/>
              <a:t>Video 1: example of ADHA children (3mins)</a:t>
            </a:r>
          </a:p>
          <a:p>
            <a:pPr eaLnBrk="1" hangingPunct="1"/>
            <a:r>
              <a:rPr lang="en-US" altLang="en-US"/>
              <a:t>Video 2: explain power point slide of </a:t>
            </a:r>
            <a:r>
              <a:rPr lang="en-GB" altLang="en-US">
                <a:solidFill>
                  <a:srgbClr val="FFFFFF"/>
                </a:solidFill>
              </a:rPr>
              <a:t>symptoms of ADHD (5mins) </a:t>
            </a:r>
            <a:br>
              <a:rPr lang="en-GB" altLang="en-US">
                <a:solidFill>
                  <a:srgbClr val="FFFFFF"/>
                </a:solidFill>
              </a:rPr>
            </a:br>
            <a:br>
              <a:rPr lang="en-GB" altLang="en-US">
                <a:solidFill>
                  <a:srgbClr val="FFFFFF"/>
                </a:solidFill>
              </a:rPr>
            </a:br>
            <a:endParaRPr lang="en-GB" altLang="en-US"/>
          </a:p>
        </p:txBody>
      </p:sp>
      <p:sp>
        <p:nvSpPr>
          <p:cNvPr id="13317" name="Footer Placeholder 1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altLang="zh-TW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278A200-37A6-40C9-94E2-C496DFFBD156}" type="slidenum">
              <a:rPr lang="en-US"/>
              <a:pPr/>
              <a:t>29</a:t>
            </a:fld>
            <a:endParaRPr lang="en-US"/>
          </a:p>
        </p:txBody>
      </p:sp>
      <p:sp>
        <p:nvSpPr>
          <p:cNvPr id="168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4832F8-ACEC-4A38-8149-D15AC926F715}" type="slidenum">
              <a:rPr lang="en-US"/>
              <a:pPr/>
              <a:t>30</a:t>
            </a:fld>
            <a:endParaRPr lang="en-US"/>
          </a:p>
        </p:txBody>
      </p:sp>
      <p:sp>
        <p:nvSpPr>
          <p:cNvPr id="169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46CE99-2669-4A3D-A4E5-63B5A99BC4AB}" type="slidenum">
              <a:rPr lang="en-US"/>
              <a:pPr/>
              <a:t>31</a:t>
            </a:fld>
            <a:endParaRPr lang="en-US"/>
          </a:p>
        </p:txBody>
      </p:sp>
      <p:sp>
        <p:nvSpPr>
          <p:cNvPr id="171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F50997-FCCD-453C-B1FD-243D45312852}" type="slidenum">
              <a:rPr lang="en-US"/>
              <a:pPr/>
              <a:t>32</a:t>
            </a:fld>
            <a:endParaRPr lang="en-US"/>
          </a:p>
        </p:txBody>
      </p:sp>
      <p:sp>
        <p:nvSpPr>
          <p:cNvPr id="172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96D5D5-2DAF-4379-929C-DAB4FB7BAA96}" type="slidenum">
              <a:rPr lang="en-US"/>
              <a:pPr/>
              <a:t>33</a:t>
            </a:fld>
            <a:endParaRPr lang="en-US"/>
          </a:p>
        </p:txBody>
      </p:sp>
      <p:sp>
        <p:nvSpPr>
          <p:cNvPr id="173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F58928-AA8F-419C-A803-71A5A7D4CB34}" type="slidenum">
              <a:rPr lang="en-US"/>
              <a:pPr/>
              <a:t>34</a:t>
            </a:fld>
            <a:endParaRPr lang="en-US"/>
          </a:p>
        </p:txBody>
      </p:sp>
      <p:sp>
        <p:nvSpPr>
          <p:cNvPr id="174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E1C7D8-6845-4950-831F-D3A68BDD3618}" type="slidenum">
              <a:rPr lang="en-US"/>
              <a:pPr/>
              <a:t>35</a:t>
            </a:fld>
            <a:endParaRPr lang="en-US"/>
          </a:p>
        </p:txBody>
      </p:sp>
      <p:sp>
        <p:nvSpPr>
          <p:cNvPr id="175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A087AE-D96A-41EA-8C7F-0F3B847A356B}" type="slidenum">
              <a:rPr lang="en-US"/>
              <a:pPr/>
              <a:t>36</a:t>
            </a:fld>
            <a:endParaRPr lang="en-US"/>
          </a:p>
        </p:txBody>
      </p:sp>
      <p:sp>
        <p:nvSpPr>
          <p:cNvPr id="176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52400" y="179388"/>
            <a:ext cx="7054850" cy="5291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87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36033-47F8-4B7F-9948-F6A130CEC62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  <a:p>
            <a:r>
              <a:rPr lang="en-US"/>
              <a:t>Not for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565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0" indent="-174960" defTabSz="933122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BE28E-5C94-4FC3-8296-8F1381027AD7}" type="slidenum">
              <a:rPr lang="he-IL" smtClean="0"/>
              <a:pPr/>
              <a:t>38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802692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7E53D9-22B4-4720-B287-D7C4D53813C3}" type="slidenum">
              <a:rPr lang="en-US"/>
              <a:pPr/>
              <a:t>4</a:t>
            </a:fld>
            <a:endParaRPr lang="en-US"/>
          </a:p>
        </p:txBody>
      </p:sp>
      <p:sp>
        <p:nvSpPr>
          <p:cNvPr id="1392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19113" y="198438"/>
            <a:ext cx="7937501" cy="5953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56B13-DD8C-4D66-8274-E897A181D6EB}" type="slidenum">
              <a:rPr lang="he-IL" smtClean="0"/>
              <a:pPr/>
              <a:t>39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995721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0" indent="-174960" defTabSz="933122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BE28E-5C94-4FC3-8296-8F1381027AD7}" type="slidenum">
              <a:rPr lang="he-IL" smtClean="0"/>
              <a:pPr/>
              <a:t>40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539558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68275"/>
            <a:ext cx="6615112" cy="4960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9" indent="-171429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36033-47F8-4B7F-9948-F6A130CEC62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  <a:p>
            <a:r>
              <a:rPr lang="en-US"/>
              <a:t>Not for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0170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0" indent="-174960" defTabSz="933122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19C28-19D0-4657-8106-D547AC3EC0E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788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+mn-lt"/>
              </a:rPr>
              <a:t>Possible question from you to the audience: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171429" indent="-171429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Can you think of one (or more than one) patient within your practice who may benefit from Vayarin®?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b="1" dirty="0">
                <a:solidFill>
                  <a:schemeClr val="tx1"/>
                </a:solidFill>
                <a:latin typeface="+mn-lt"/>
              </a:rPr>
              <a:t> 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b="1" dirty="0">
                <a:solidFill>
                  <a:schemeClr val="tx1"/>
                </a:solidFill>
                <a:latin typeface="+mn-lt"/>
              </a:rPr>
              <a:t>MAIN POINT: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To discuss different patient profiles.</a:t>
            </a:r>
          </a:p>
          <a:p>
            <a:pPr algn="l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BE28E-5C94-4FC3-8296-8F1381027AD7}" type="slidenum">
              <a:rPr lang="he-IL" smtClean="0"/>
              <a:pPr/>
              <a:t>43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697601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91AAB4-8DF4-4A96-A5F3-635ED7D5047A}" type="slidenum">
              <a:rPr lang="en-US"/>
              <a:pPr/>
              <a:t>44</a:t>
            </a:fld>
            <a:endParaRPr lang="en-US"/>
          </a:p>
        </p:txBody>
      </p:sp>
      <p:sp>
        <p:nvSpPr>
          <p:cNvPr id="177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45A0D9-5461-46AD-876B-1890B99F99C2}" type="slidenum">
              <a:rPr lang="en-US"/>
              <a:pPr/>
              <a:t>45</a:t>
            </a:fld>
            <a:endParaRPr lang="en-US"/>
          </a:p>
        </p:txBody>
      </p:sp>
      <p:sp>
        <p:nvSpPr>
          <p:cNvPr id="178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147019C-B8AB-4740-BFE8-67308A4FE367}" type="slidenum">
              <a:rPr lang="en-US"/>
              <a:pPr/>
              <a:t>46</a:t>
            </a:fld>
            <a:endParaRPr lang="en-US"/>
          </a:p>
        </p:txBody>
      </p:sp>
      <p:sp>
        <p:nvSpPr>
          <p:cNvPr id="179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8C260F-802D-460A-96A2-FEC26A807328}" type="slidenum">
              <a:rPr lang="en-US"/>
              <a:pPr/>
              <a:t>47</a:t>
            </a:fld>
            <a:endParaRPr lang="en-US"/>
          </a:p>
        </p:txBody>
      </p:sp>
      <p:sp>
        <p:nvSpPr>
          <p:cNvPr id="180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631D5B-7629-4C77-BC00-8DC429DA958D}" type="slidenum">
              <a:rPr lang="en-US"/>
              <a:pPr/>
              <a:t>48</a:t>
            </a:fld>
            <a:endParaRPr lang="en-US"/>
          </a:p>
        </p:txBody>
      </p:sp>
      <p:sp>
        <p:nvSpPr>
          <p:cNvPr id="181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46F6CC-509A-438E-B5AA-DC94E17D7FAE}" type="slidenum">
              <a:rPr lang="en-US"/>
              <a:pPr/>
              <a:t>5</a:t>
            </a:fld>
            <a:endParaRPr lang="en-US"/>
          </a:p>
        </p:txBody>
      </p:sp>
      <p:sp>
        <p:nvSpPr>
          <p:cNvPr id="141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C3B2B99-FB2D-4DF6-9BE7-654C6554525B}" type="slidenum">
              <a:rPr lang="en-US"/>
              <a:pPr/>
              <a:t>49</a:t>
            </a:fld>
            <a:endParaRPr lang="en-US"/>
          </a:p>
        </p:txBody>
      </p:sp>
      <p:sp>
        <p:nvSpPr>
          <p:cNvPr id="182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F0611C-3823-43C5-AA48-EB2258344191}" type="slidenum">
              <a:rPr lang="en-US"/>
              <a:pPr/>
              <a:t>50</a:t>
            </a:fld>
            <a:endParaRPr lang="en-US"/>
          </a:p>
        </p:txBody>
      </p:sp>
      <p:sp>
        <p:nvSpPr>
          <p:cNvPr id="183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FAC765C-1A16-4320-ABCA-A98B556DEF5C}" type="slidenum">
              <a:rPr lang="en-US"/>
              <a:pPr/>
              <a:t>51</a:t>
            </a:fld>
            <a:endParaRPr lang="en-US"/>
          </a:p>
        </p:txBody>
      </p:sp>
      <p:sp>
        <p:nvSpPr>
          <p:cNvPr id="184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683C90-BFDF-47C1-8089-C099C53166CC}" type="slidenum">
              <a:rPr lang="en-US"/>
              <a:pPr/>
              <a:t>52</a:t>
            </a:fld>
            <a:endParaRPr lang="en-US"/>
          </a:p>
        </p:txBody>
      </p:sp>
      <p:sp>
        <p:nvSpPr>
          <p:cNvPr id="185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A76DAB-8B87-4EE9-9E82-A191A4480266}" type="slidenum">
              <a:rPr lang="en-US"/>
              <a:pPr/>
              <a:t>53</a:t>
            </a:fld>
            <a:endParaRPr lang="en-US"/>
          </a:p>
        </p:txBody>
      </p:sp>
      <p:sp>
        <p:nvSpPr>
          <p:cNvPr id="186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3BF374-956F-4728-8E41-0BFE0681B473}" type="slidenum">
              <a:rPr lang="en-US"/>
              <a:pPr/>
              <a:t>54</a:t>
            </a:fld>
            <a:endParaRPr lang="en-US"/>
          </a:p>
        </p:txBody>
      </p:sp>
      <p:sp>
        <p:nvSpPr>
          <p:cNvPr id="187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BE6F6C-5954-4CDD-8169-CFB7FE335A8F}" type="slidenum">
              <a:rPr lang="en-HK"/>
              <a:pPr/>
              <a:t>56</a:t>
            </a:fld>
            <a:endParaRPr lang="en-HK"/>
          </a:p>
        </p:txBody>
      </p:sp>
      <p:sp>
        <p:nvSpPr>
          <p:cNvPr id="1064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93159D-06E1-4FB2-9976-0297C411CA77}" type="slidenum">
              <a:rPr lang="en-US"/>
              <a:pPr/>
              <a:t>57</a:t>
            </a:fld>
            <a:endParaRPr lang="en-US"/>
          </a:p>
        </p:txBody>
      </p:sp>
      <p:sp>
        <p:nvSpPr>
          <p:cNvPr id="252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2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018AB8-D9F4-4F4D-B5C8-F04D5D276FDD}" type="slidenum">
              <a:rPr lang="en-US"/>
              <a:pPr/>
              <a:t>6</a:t>
            </a:fld>
            <a:endParaRPr lang="en-US"/>
          </a:p>
        </p:txBody>
      </p:sp>
      <p:sp>
        <p:nvSpPr>
          <p:cNvPr id="140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2AB8471-4563-476C-89DB-9BB54E4AE4FB}" type="slidenum">
              <a:rPr lang="zh-TW" altLang="en-US"/>
              <a:pPr/>
              <a:t>8</a:t>
            </a:fld>
            <a:endParaRPr lang="en-US" altLang="zh-TW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21" y="4342699"/>
            <a:ext cx="5027959" cy="411495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323" tIns="45662" rIns="91323" bIns="45662"/>
          <a:lstStyle/>
          <a:p>
            <a:pPr eaLnBrk="1" hangingPunct="1">
              <a:lnSpc>
                <a:spcPct val="95000"/>
              </a:lnSpc>
            </a:pPr>
            <a:r>
              <a:rPr lang="en-GB" altLang="en-US"/>
              <a:t>Given the high rate of comorbidity with ADHD, a differential diagnosis must exclude coexisting conditions that are symptomatically distinct (e.g. conduct disorder, learning disability, oppositional defiant disorder, Tourette’s disorder, and speech or language disability)</a:t>
            </a:r>
            <a:r>
              <a:rPr lang="en-GB" altLang="en-US" baseline="30000"/>
              <a:t>1</a:t>
            </a:r>
            <a:r>
              <a:rPr lang="en-GB" altLang="en-US"/>
              <a:t> and require distinct management.</a:t>
            </a:r>
          </a:p>
          <a:p>
            <a:pPr algn="ctr" eaLnBrk="1" hangingPunct="1">
              <a:lnSpc>
                <a:spcPct val="95000"/>
              </a:lnSpc>
            </a:pPr>
            <a:endParaRPr lang="en-GB" altLang="en-US"/>
          </a:p>
          <a:p>
            <a:pPr eaLnBrk="1" hangingPunct="1">
              <a:lnSpc>
                <a:spcPct val="95000"/>
              </a:lnSpc>
            </a:pPr>
            <a:r>
              <a:rPr lang="en-GB" altLang="en-US" sz="1000"/>
              <a:t>1. Zametkin AJ, Ernst M. Problems in the management of attention-deficit hyperactivity disorder. N Engl J Med 1999; 340: 40-46.</a:t>
            </a:r>
          </a:p>
          <a:p>
            <a:pPr eaLnBrk="1" hangingPunct="1"/>
            <a:endParaRPr lang="en-GB" altLang="en-US" sz="1000"/>
          </a:p>
        </p:txBody>
      </p:sp>
      <p:sp>
        <p:nvSpPr>
          <p:cNvPr id="47109" name="Footer Placeholder 1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altLang="zh-TW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BD3F26F-9F61-436E-837B-81DECD511C52}" type="slidenum">
              <a:rPr lang="en-US"/>
              <a:pPr/>
              <a:t>10</a:t>
            </a:fld>
            <a:endParaRPr lang="en-US"/>
          </a:p>
        </p:txBody>
      </p:sp>
      <p:sp>
        <p:nvSpPr>
          <p:cNvPr id="149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CCA9AF-E379-4777-A963-9FFF226F0C21}" type="slidenum">
              <a:rPr lang="en-US"/>
              <a:pPr/>
              <a:t>11</a:t>
            </a:fld>
            <a:endParaRPr lang="en-US"/>
          </a:p>
        </p:txBody>
      </p:sp>
      <p:sp>
        <p:nvSpPr>
          <p:cNvPr id="151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298531-13E3-4F73-A43A-09CB6AF96466}" type="slidenum">
              <a:rPr lang="en-US"/>
              <a:pPr/>
              <a:t>12</a:t>
            </a:fld>
            <a:endParaRPr lang="en-US"/>
          </a:p>
        </p:txBody>
      </p:sp>
      <p:sp>
        <p:nvSpPr>
          <p:cNvPr id="153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F2509F1-E77F-48C9-BEB5-330E49BCC2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1BB297C-88FB-4300-B28C-D56A592C10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5813" cy="452437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437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BE41431-0153-4D1D-A9EC-2DB93AE4B7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46843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2D302031-BE61-4437-968A-88D0EBFDEF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9157021-EAFB-430F-AE0B-08670BA29F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77D4044-F502-4434-AB09-1122E7E19D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F5B3FA3-FEDE-4EC8-8C37-D1841A4E13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70A205B-94D7-42C8-9424-74B1B1BB54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ACAEED8-8AA1-44C1-A33D-E033F2EFFF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0F1B462-248F-42AE-937E-298CC7C185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CF29D7E-A917-49D9-8BBC-486A9FF8C6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1D66029-E5B0-410E-990D-4933EDC1BD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DE8E76C-7FEC-4A11-8F33-1063B55A86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3252CAB-05A9-4DEA-A38C-8DA0239CCC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89D0715-3C95-4CAE-A175-B0BE06BD8D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1F9654B-153B-4DAC-B698-3361698DC5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B12B76E-16C7-48D8-BB7F-ADEF66C86E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3FB1246-8725-4992-AD25-CE2781B3A0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DCD038F-5DEC-40F8-8466-06572D59BF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272A38D-6F08-4D7E-8833-A549CFC54F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097B6CA-6FE3-4BC4-9360-57977D981E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DFD226E-2CA0-40F9-8105-CDDEB4217E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4FB8719-5D78-44A9-ADB3-7B50FC9DC9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B2340C4-9ADA-4680-8192-F114FB6F08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BDED660-6FF4-4D87-A054-BE50BE3BFF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B681DF7-A338-44CA-8225-DB8DA4692E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3F3793C-26E6-447C-8834-CC27B8A4DF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547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47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ED52C24-7D51-4E62-97F2-2847FCF984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1007A3A-DEEE-4B1B-984F-C425848228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BBE1D59-E9B7-4904-87C0-E5732486FD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85CA8C4-9E36-498F-885B-3DD8C86FB3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91F9AF8-5960-404F-AB7D-48BA53B920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4E0E949-CFEA-4804-8230-54120473C5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E726B26-2C38-4651-A6F5-CBD6CA80B7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2B7E443-216F-4D36-AC3C-9A8204E11E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E57EB8E-5ABE-415B-B076-D97003F13E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148A693-ABDD-4ADA-A91D-33909AEAB2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280DF2C-C3D1-4565-A477-8BEEDB47A0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CB65DB3-07FF-466C-AF00-BC6D9F0F88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F38DB23-8690-4FB3-B04C-14E3ECE756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1632C5F-A620-4C74-92C4-27FCD03352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0C504BC-71B5-483E-BBA7-5E78A46083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21F0813-E6BD-499D-87C8-EFD993B36F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692FC6F-5580-42B9-A1AC-6060E9CFEA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1297CB0-951C-4992-BF40-FE6B3CF4E6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54584E6-489D-4769-BA65-B946638978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88A14AF-7E78-4FB8-80E6-8B19BA1EDB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C67C3C1-4780-4F79-B0C8-13A71B2EAF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57DBAD0-5E2E-455E-98C0-3915412B15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9A60178-54A5-4FF0-8DA7-46FC0DA6B1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D23F1E3-6B72-4E1F-B1D0-279A6C558B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547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47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01005AD-B7BB-4B11-88BB-CE2231524D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4963"/>
            <a:ext cx="8228013" cy="452437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1E2FA389-BF0B-45FF-94DD-DDEE6135B3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4A411E4-C089-464F-B15C-7A3F13D85A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71B3759-4D65-4C99-A250-14B4249809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E50C132-CAC8-4FFF-9519-2E43F44C65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CBD6787-82D3-430A-B797-ADDC8063A9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70813" cy="1468438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/>
              <a:t>請按一下滑鼠，編輯標題文的格式。按一下以編輯母片標題樣式</a:t>
            </a: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ea typeface="+mn-ea"/>
              </a:defRPr>
            </a:lvl1pPr>
          </a:lstStyle>
          <a:p>
            <a:fld id="{DA385C1F-59D9-4494-ABAF-5D2F72399E9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/>
              <a:t>請按滑鼠，編輯大綱文字格式。</a:t>
            </a:r>
          </a:p>
          <a:p>
            <a:pPr lvl="1"/>
            <a:r>
              <a:rPr lang="zh-TW" altLang="en-GB"/>
              <a:t>第二個大綱層次</a:t>
            </a:r>
          </a:p>
          <a:p>
            <a:pPr lvl="2"/>
            <a:r>
              <a:rPr lang="zh-TW" altLang="en-GB"/>
              <a:t>第三個大綱層次</a:t>
            </a:r>
          </a:p>
          <a:p>
            <a:pPr lvl="3"/>
            <a:r>
              <a:rPr lang="zh-TW" altLang="en-GB"/>
              <a:t>第四個大綱層次</a:t>
            </a:r>
          </a:p>
          <a:p>
            <a:pPr lvl="4"/>
            <a:r>
              <a:rPr lang="zh-TW" altLang="en-GB"/>
              <a:t>第五個大綱層次</a:t>
            </a:r>
          </a:p>
          <a:p>
            <a:pPr lvl="4"/>
            <a:r>
              <a:rPr lang="zh-TW" altLang="en-GB"/>
              <a:t>第六個大綱層次</a:t>
            </a:r>
          </a:p>
          <a:p>
            <a:pPr lvl="4"/>
            <a:r>
              <a:rPr lang="zh-TW" altLang="en-GB"/>
              <a:t>第七個大綱層次</a:t>
            </a:r>
          </a:p>
          <a:p>
            <a:pPr lvl="4"/>
            <a:r>
              <a:rPr lang="zh-TW" altLang="en-GB"/>
              <a:t>第八個大綱層次</a:t>
            </a:r>
          </a:p>
          <a:p>
            <a:pPr lvl="4"/>
            <a:r>
              <a:rPr lang="zh-TW" altLang="en-GB"/>
              <a:t>第九個大綱層次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744" r:id="rId12"/>
  </p:sldLayoutIdLst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/>
              <a:t>請按一下滑鼠，編輯標題文的格式。按一下以編輯母片標題樣式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/>
              <a:t>請按滑鼠，編輯大綱文字格式。</a:t>
            </a:r>
          </a:p>
          <a:p>
            <a:pPr lvl="1"/>
            <a:r>
              <a:rPr lang="zh-TW" altLang="en-GB"/>
              <a:t>第二個大綱層次</a:t>
            </a:r>
          </a:p>
          <a:p>
            <a:pPr lvl="2"/>
            <a:r>
              <a:rPr lang="zh-TW" altLang="en-GB"/>
              <a:t>第三個大綱層次</a:t>
            </a:r>
          </a:p>
          <a:p>
            <a:pPr lvl="3"/>
            <a:r>
              <a:rPr lang="zh-TW" altLang="en-GB"/>
              <a:t>第四個大綱層次</a:t>
            </a:r>
          </a:p>
          <a:p>
            <a:pPr lvl="4"/>
            <a:r>
              <a:rPr lang="zh-TW" altLang="en-GB"/>
              <a:t>第五個大綱層次</a:t>
            </a:r>
          </a:p>
          <a:p>
            <a:pPr lvl="4"/>
            <a:r>
              <a:rPr lang="zh-TW" altLang="en-GB"/>
              <a:t>第六個大綱層次</a:t>
            </a:r>
          </a:p>
          <a:p>
            <a:pPr lvl="4"/>
            <a:r>
              <a:rPr lang="zh-TW" altLang="en-GB"/>
              <a:t>第七個大綱層次</a:t>
            </a:r>
          </a:p>
          <a:p>
            <a:pPr lvl="4"/>
            <a:r>
              <a:rPr lang="zh-TW" altLang="en-GB"/>
              <a:t>第八個大綱層次</a:t>
            </a:r>
          </a:p>
          <a:p>
            <a:pPr lvl="0"/>
            <a:r>
              <a:rPr lang="zh-TW" altLang="en-GB"/>
              <a:t>第九個大綱層次按一下以編輯母片文字樣式</a:t>
            </a:r>
          </a:p>
          <a:p>
            <a:pPr lvl="1"/>
            <a:r>
              <a:rPr lang="zh-TW" altLang="en-GB"/>
              <a:t>第二層</a:t>
            </a:r>
          </a:p>
          <a:p>
            <a:pPr lvl="2"/>
            <a:r>
              <a:rPr lang="zh-TW" altLang="en-GB"/>
              <a:t>第三層</a:t>
            </a:r>
          </a:p>
          <a:p>
            <a:pPr lvl="3"/>
            <a:r>
              <a:rPr lang="zh-TW" altLang="en-GB"/>
              <a:t>第四層</a:t>
            </a:r>
          </a:p>
          <a:p>
            <a:pPr lvl="4"/>
            <a:r>
              <a:rPr lang="zh-TW" altLang="en-GB"/>
              <a:t>第五層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ea typeface="+mn-ea"/>
              </a:defRPr>
            </a:lvl1pPr>
          </a:lstStyle>
          <a:p>
            <a:fld id="{22453A3F-67D1-47B2-89C6-96FA277361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/>
              <a:t>請按一下滑鼠，編輯標題文的格式。按一下以編輯母片標題樣式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ea typeface="+mn-ea"/>
              </a:defRPr>
            </a:lvl1pPr>
          </a:lstStyle>
          <a:p>
            <a:fld id="{94CA39F1-EB98-470B-914F-D7E5D7BE786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/>
              <a:t>請按滑鼠，編輯大綱文字格式。</a:t>
            </a:r>
          </a:p>
          <a:p>
            <a:pPr lvl="1"/>
            <a:r>
              <a:rPr lang="zh-TW" altLang="en-GB"/>
              <a:t>第二個大綱層次</a:t>
            </a:r>
          </a:p>
          <a:p>
            <a:pPr lvl="2"/>
            <a:r>
              <a:rPr lang="zh-TW" altLang="en-GB"/>
              <a:t>第三個大綱層次</a:t>
            </a:r>
          </a:p>
          <a:p>
            <a:pPr lvl="3"/>
            <a:r>
              <a:rPr lang="zh-TW" altLang="en-GB"/>
              <a:t>第四個大綱層次</a:t>
            </a:r>
          </a:p>
          <a:p>
            <a:pPr lvl="4"/>
            <a:r>
              <a:rPr lang="zh-TW" altLang="en-GB"/>
              <a:t>第五個大綱層次</a:t>
            </a:r>
          </a:p>
          <a:p>
            <a:pPr lvl="4"/>
            <a:r>
              <a:rPr lang="zh-TW" altLang="en-GB"/>
              <a:t>第六個大綱層次</a:t>
            </a:r>
          </a:p>
          <a:p>
            <a:pPr lvl="4"/>
            <a:r>
              <a:rPr lang="zh-TW" altLang="en-GB"/>
              <a:t>第七個大綱層次</a:t>
            </a:r>
          </a:p>
          <a:p>
            <a:pPr lvl="4"/>
            <a:r>
              <a:rPr lang="zh-TW" altLang="en-GB"/>
              <a:t>第八個大綱層次</a:t>
            </a:r>
          </a:p>
          <a:p>
            <a:pPr lvl="4"/>
            <a:r>
              <a:rPr lang="zh-TW" altLang="en-GB"/>
              <a:t>第九個大綱層次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ea typeface="+mn-ea"/>
              </a:defRPr>
            </a:lvl1pPr>
          </a:lstStyle>
          <a:p>
            <a:fld id="{D7C45C9D-706D-43FA-8A7B-513AB24DF4D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/>
              <a:t>請按一下滑鼠，編輯標題文的格式。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/>
              <a:t>請按滑鼠，編輯大綱文字格式。</a:t>
            </a:r>
          </a:p>
          <a:p>
            <a:pPr lvl="1"/>
            <a:r>
              <a:rPr lang="zh-TW" altLang="en-GB"/>
              <a:t>第二個大綱層次</a:t>
            </a:r>
          </a:p>
          <a:p>
            <a:pPr lvl="2"/>
            <a:r>
              <a:rPr lang="zh-TW" altLang="en-GB"/>
              <a:t>第三個大綱層次</a:t>
            </a:r>
          </a:p>
          <a:p>
            <a:pPr lvl="3"/>
            <a:r>
              <a:rPr lang="zh-TW" altLang="en-GB"/>
              <a:t>第四個大綱層次</a:t>
            </a:r>
          </a:p>
          <a:p>
            <a:pPr lvl="4"/>
            <a:r>
              <a:rPr lang="zh-TW" altLang="en-GB"/>
              <a:t>第五個大綱層次</a:t>
            </a:r>
          </a:p>
          <a:p>
            <a:pPr lvl="4"/>
            <a:r>
              <a:rPr lang="zh-TW" altLang="en-GB"/>
              <a:t>第六個大綱層次</a:t>
            </a:r>
          </a:p>
          <a:p>
            <a:pPr lvl="4"/>
            <a:r>
              <a:rPr lang="zh-TW" altLang="en-GB"/>
              <a:t>第七個大綱層次</a:t>
            </a:r>
          </a:p>
          <a:p>
            <a:pPr lvl="4"/>
            <a:r>
              <a:rPr lang="zh-TW" altLang="en-GB"/>
              <a:t>第八個大綱層次</a:t>
            </a:r>
          </a:p>
          <a:p>
            <a:pPr lvl="4"/>
            <a:r>
              <a:rPr lang="zh-TW" altLang="en-GB"/>
              <a:t>第九個大綱層次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/>
              <a:t>請按一下滑鼠，編輯標題文的格式。按一下以編輯母片標題樣式</a:t>
            </a:r>
          </a:p>
        </p:txBody>
      </p:sp>
      <p:sp>
        <p:nvSpPr>
          <p:cNvPr id="5122" name="Freeform 2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custGeom>
            <a:avLst/>
            <a:gdLst/>
            <a:ahLst/>
            <a:cxnLst/>
            <a:rect l="0" t="0" r="0" b="0"/>
            <a:pathLst/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ea typeface="+mn-ea"/>
              </a:defRPr>
            </a:lvl1pPr>
          </a:lstStyle>
          <a:p>
            <a:fld id="{FEC42FE2-D8BD-4946-88C8-1602E5B7904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/>
              <a:t>請按滑鼠，編輯大綱文字格式。</a:t>
            </a:r>
          </a:p>
          <a:p>
            <a:pPr lvl="1"/>
            <a:r>
              <a:rPr lang="zh-TW" altLang="en-GB"/>
              <a:t>第二個大綱層次</a:t>
            </a:r>
          </a:p>
          <a:p>
            <a:pPr lvl="2"/>
            <a:r>
              <a:rPr lang="zh-TW" altLang="en-GB"/>
              <a:t>第三個大綱層次</a:t>
            </a:r>
          </a:p>
          <a:p>
            <a:pPr lvl="3"/>
            <a:r>
              <a:rPr lang="zh-TW" altLang="en-GB"/>
              <a:t>第四個大綱層次</a:t>
            </a:r>
          </a:p>
          <a:p>
            <a:pPr lvl="4"/>
            <a:r>
              <a:rPr lang="zh-TW" altLang="en-GB"/>
              <a:t>第五個大綱層次</a:t>
            </a:r>
          </a:p>
          <a:p>
            <a:pPr lvl="4"/>
            <a:r>
              <a:rPr lang="zh-TW" altLang="en-GB"/>
              <a:t>第六個大綱層次</a:t>
            </a:r>
          </a:p>
          <a:p>
            <a:pPr lvl="4"/>
            <a:r>
              <a:rPr lang="zh-TW" altLang="en-GB"/>
              <a:t>第七個大綱層次</a:t>
            </a:r>
          </a:p>
          <a:p>
            <a:pPr lvl="4"/>
            <a:r>
              <a:rPr lang="zh-TW" altLang="en-GB"/>
              <a:t>第八個大綱層次</a:t>
            </a:r>
          </a:p>
          <a:p>
            <a:pPr lvl="4"/>
            <a:r>
              <a:rPr lang="zh-TW" altLang="en-GB"/>
              <a:t>第九個大綱層次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45" r:id="rId12"/>
  </p:sldLayoutIdLst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新細明體" charset="-12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0.jp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241" name="Rectangle 1"/>
              <p:cNvSpPr>
                <a:spLocks noGrp="1" noChangeArrowheads="1"/>
              </p:cNvSpPr>
              <p:nvPr>
                <p:ph type="title" idx="4294967295"/>
              </p:nvPr>
            </p:nvSpPr>
            <p:spPr>
              <a:xfrm>
                <a:off x="785813" y="2130425"/>
                <a:ext cx="8215312" cy="1470025"/>
              </a:xfrm>
              <a:ln/>
            </p:spPr>
            <p:txBody>
              <a:bodyPr/>
              <a:lstStyle/>
              <a:p>
                <a:pPr algn="ctr" hangingPunct="1">
                  <a:lnSpc>
                    <a:spcPct val="100000"/>
                  </a:lnSpc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</a:pPr>
                <a:r>
                  <a:rPr lang="en-GB" altLang="zh-TW" sz="3600" dirty="0">
                    <a:ea typeface="標楷體" charset="-120"/>
                  </a:rPr>
                  <a:t>Attention Deficit Hyperactivity Disorder</a:t>
                </a:r>
                <a:br>
                  <a:rPr lang="en-GB" altLang="zh-TW" sz="3600" dirty="0">
                    <a:ea typeface="標楷體" charset="-120"/>
                  </a:rPr>
                </a:br>
                <a:r>
                  <a:rPr lang="en-US" altLang="zh-TW" sz="3600" dirty="0">
                    <a:ea typeface="標楷體" charset="-120"/>
                  </a:rPr>
                  <a:t>360</a:t>
                </a:r>
                <a14:m>
                  <m:oMath xmlns:m="http://schemas.openxmlformats.org/officeDocument/2006/math">
                    <m:r>
                      <a:rPr lang="en-US" altLang="zh-TW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zh-TW" sz="3600" dirty="0">
                    <a:ea typeface="標楷體" charset="-120"/>
                  </a:rPr>
                  <a:t> Treatment</a:t>
                </a:r>
                <a:endParaRPr lang="zh-TW" sz="3600" dirty="0">
                  <a:ea typeface="標楷體" charset="-120"/>
                </a:endParaRPr>
              </a:p>
            </p:txBody>
          </p:sp>
        </mc:Choice>
        <mc:Fallback>
          <p:sp>
            <p:nvSpPr>
              <p:cNvPr id="10241" name="Rectang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785813" y="2130425"/>
                <a:ext cx="8215312" cy="1470025"/>
              </a:xfrm>
              <a:blipFill>
                <a:blip r:embed="rId4"/>
                <a:stretch>
                  <a:fillRect l="-964" t="-6198" r="-816"/>
                </a:stretch>
              </a:blipFill>
              <a:ln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403648" y="3447856"/>
            <a:ext cx="7128792" cy="2206625"/>
          </a:xfrm>
          <a:ln/>
        </p:spPr>
        <p:txBody>
          <a:bodyPr lIns="90000" tIns="45000" rIns="90000" bIns="45000"/>
          <a:lstStyle/>
          <a:p>
            <a:pPr marL="0" indent="0" algn="ctr" hangingPunct="1">
              <a:lnSpc>
                <a:spcPct val="9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000" dirty="0">
                <a:ea typeface="標楷體" charset="-120"/>
              </a:rPr>
              <a:t>DR TING SIK CHUEN</a:t>
            </a:r>
          </a:p>
          <a:p>
            <a:pPr marL="0" indent="0" algn="ctr" hangingPunct="1">
              <a:lnSpc>
                <a:spcPct val="9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000" dirty="0">
                <a:ea typeface="標楷體" charset="-120"/>
              </a:rPr>
              <a:t>Specialist in Psychiatry</a:t>
            </a:r>
          </a:p>
          <a:p>
            <a:pPr marL="0" indent="0" algn="ctr" hangingPunct="1">
              <a:lnSpc>
                <a:spcPct val="9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000" dirty="0">
                <a:ea typeface="標楷體" charset="-120"/>
              </a:rPr>
              <a:t>Honorary Assistant Professor, Faculty of Medicine, CUHK</a:t>
            </a:r>
          </a:p>
          <a:p>
            <a:pPr marL="0" indent="0" algn="ctr" hangingPunct="1">
              <a:lnSpc>
                <a:spcPct val="9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000" dirty="0">
                <a:ea typeface="標楷體" charset="-120"/>
              </a:rPr>
              <a:t>Honorary Consultant, Lecturer, HKU SPACE &amp; Hong Kong University of Education</a:t>
            </a:r>
          </a:p>
          <a:p>
            <a:pPr marL="0" indent="0" algn="ctr" hangingPunct="1">
              <a:lnSpc>
                <a:spcPct val="9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000" dirty="0">
                <a:ea typeface="標楷體" charset="-120"/>
              </a:rPr>
              <a:t>Hong Kong Association for AD/HD</a:t>
            </a:r>
          </a:p>
          <a:p>
            <a:pPr marL="0" indent="0" algn="ctr" hangingPunct="1">
              <a:lnSpc>
                <a:spcPct val="9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000" dirty="0">
                <a:ea typeface="標楷體" charset="-120"/>
              </a:rPr>
              <a:t>Vice Chairman of Mental Health Foundation</a:t>
            </a:r>
          </a:p>
          <a:p>
            <a:pPr marL="0" indent="0" algn="ctr" hangingPunct="1">
              <a:lnSpc>
                <a:spcPct val="9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4000" dirty="0">
                <a:latin typeface="標楷體" charset="-120"/>
                <a:ea typeface="標楷體" charset="-120"/>
              </a:rPr>
              <a:t>19/10/2019</a:t>
            </a:r>
            <a:endParaRPr lang="en-US" sz="4400" dirty="0">
              <a:latin typeface="標楷體" charset="-120"/>
              <a:ea typeface="標楷體" charset="-12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6208713" y="404813"/>
            <a:ext cx="2917825" cy="365125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www.mentalhealth-pro.com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dirty="0">
                <a:ea typeface="標楷體" charset="-120"/>
              </a:rPr>
              <a:t>Outcome of ADHD</a:t>
            </a: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507413" cy="4525963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lIns="90000" tIns="45000" rIns="90000" bIns="45000"/>
          <a:lstStyle/>
          <a:p>
            <a:pPr marL="608013" indent="-608013" hangingPunct="1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 dirty="0">
                <a:solidFill>
                  <a:srgbClr val="000000"/>
                </a:solidFill>
                <a:ea typeface="標楷體" charset="-120"/>
              </a:rPr>
              <a:t>Symptoms persist till adulthood</a:t>
            </a:r>
            <a:r>
              <a:rPr lang="zh-TW" sz="3200" dirty="0">
                <a:solidFill>
                  <a:srgbClr val="000000"/>
                </a:solidFill>
                <a:latin typeface="標楷體" charset="-120"/>
                <a:ea typeface="標楷體" charset="-120"/>
              </a:rPr>
              <a:t>	65%			</a:t>
            </a:r>
            <a:r>
              <a:rPr lang="zh-TW" sz="3200" dirty="0">
                <a:solidFill>
                  <a:srgbClr val="000000"/>
                </a:solidFill>
                <a:ea typeface="標楷體" charset="-120"/>
              </a:rPr>
              <a:t>(David W et al,2009)</a:t>
            </a:r>
          </a:p>
          <a:p>
            <a:pPr marL="608013" indent="-608013" hangingPunct="1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 dirty="0">
                <a:solidFill>
                  <a:srgbClr val="000000"/>
                </a:solidFill>
                <a:ea typeface="標楷體" charset="-120"/>
              </a:rPr>
              <a:t>Antisocial Personality Trait</a:t>
            </a:r>
            <a:r>
              <a:rPr lang="zh-TW" sz="3200" dirty="0">
                <a:solidFill>
                  <a:srgbClr val="000000"/>
                </a:solidFill>
                <a:latin typeface="標楷體" charset="-120"/>
                <a:ea typeface="標楷體" charset="-120"/>
              </a:rPr>
              <a:t>		20%</a:t>
            </a:r>
          </a:p>
          <a:p>
            <a:pPr marL="608013" indent="-608013" hangingPunct="1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 dirty="0">
                <a:solidFill>
                  <a:srgbClr val="000000"/>
                </a:solidFill>
                <a:ea typeface="標楷體" charset="-120"/>
              </a:rPr>
              <a:t>Drug Abuse/Alcoholism</a:t>
            </a:r>
            <a:r>
              <a:rPr lang="zh-TW" sz="3200" dirty="0">
                <a:solidFill>
                  <a:srgbClr val="000000"/>
                </a:solidFill>
                <a:latin typeface="標楷體" charset="-120"/>
                <a:ea typeface="標楷體" charset="-120"/>
              </a:rPr>
              <a:t>		</a:t>
            </a:r>
            <a:r>
              <a:rPr lang="en-GB" altLang="zh-TW" sz="3200" dirty="0">
                <a:solidFill>
                  <a:srgbClr val="000000"/>
                </a:solidFill>
                <a:latin typeface="標楷體" charset="-120"/>
                <a:ea typeface="標楷體" charset="-120"/>
              </a:rPr>
              <a:t>	</a:t>
            </a:r>
            <a:r>
              <a:rPr lang="zh-TW" sz="3200" dirty="0">
                <a:solidFill>
                  <a:srgbClr val="000000"/>
                </a:solidFill>
                <a:latin typeface="標楷體" charset="-120"/>
                <a:ea typeface="標楷體" charset="-120"/>
              </a:rPr>
              <a:t>10-40%</a:t>
            </a:r>
          </a:p>
          <a:p>
            <a:pPr marL="608013" indent="-608013" hangingPunct="1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 dirty="0">
                <a:solidFill>
                  <a:srgbClr val="000000"/>
                </a:solidFill>
                <a:ea typeface="標楷體" charset="-120"/>
              </a:rPr>
              <a:t>Depression/Low Self-esteem</a:t>
            </a:r>
          </a:p>
          <a:p>
            <a:pPr marL="608013" indent="-608013" hangingPunct="1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 dirty="0">
                <a:solidFill>
                  <a:srgbClr val="000000"/>
                </a:solidFill>
                <a:ea typeface="標楷體" charset="-120"/>
              </a:rPr>
              <a:t>Poor Academic Performance (n=150)</a:t>
            </a:r>
          </a:p>
          <a:p>
            <a:pPr marL="609600" indent="-608013" hangingPunct="1">
              <a:lnSpc>
                <a:spcPct val="100000"/>
              </a:lnSpc>
              <a:spcBef>
                <a:spcPts val="638"/>
              </a:spcBef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 dirty="0">
                <a:solidFill>
                  <a:srgbClr val="000000"/>
                </a:solidFill>
                <a:ea typeface="標楷體" charset="-120"/>
              </a:rPr>
              <a:t>	(Repeating Grade)</a:t>
            </a:r>
            <a:r>
              <a:rPr lang="zh-TW" sz="3200" dirty="0">
                <a:solidFill>
                  <a:srgbClr val="000000"/>
                </a:solidFill>
                <a:latin typeface="標楷體" charset="-120"/>
                <a:ea typeface="標楷體" charset="-120"/>
              </a:rPr>
              <a:t>			</a:t>
            </a:r>
            <a:r>
              <a:rPr lang="en-GB" altLang="zh-TW" sz="3200" dirty="0">
                <a:solidFill>
                  <a:srgbClr val="000000"/>
                </a:solidFill>
                <a:latin typeface="標楷體" charset="-120"/>
                <a:ea typeface="標楷體" charset="-120"/>
              </a:rPr>
              <a:t>	</a:t>
            </a:r>
            <a:r>
              <a:rPr lang="zh-TW" sz="3200" dirty="0">
                <a:solidFill>
                  <a:srgbClr val="000000"/>
                </a:solidFill>
                <a:latin typeface="標楷體" charset="-120"/>
                <a:ea typeface="標楷體" charset="-120"/>
              </a:rPr>
              <a:t>25%</a:t>
            </a:r>
          </a:p>
          <a:p>
            <a:pPr marL="609600" indent="-608013" hangingPunct="1">
              <a:lnSpc>
                <a:spcPct val="100000"/>
              </a:lnSpc>
              <a:spcBef>
                <a:spcPts val="638"/>
              </a:spcBef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 dirty="0">
                <a:solidFill>
                  <a:srgbClr val="000000"/>
                </a:solidFill>
                <a:ea typeface="標楷體" charset="-120"/>
              </a:rPr>
              <a:t>6.	Arrested by Police</a:t>
            </a:r>
            <a:r>
              <a:rPr lang="zh-TW" sz="3200" dirty="0">
                <a:solidFill>
                  <a:srgbClr val="000000"/>
                </a:solidFill>
                <a:latin typeface="標楷體" charset="-120"/>
                <a:ea typeface="標楷體" charset="-120"/>
              </a:rPr>
              <a:t>			</a:t>
            </a:r>
            <a:r>
              <a:rPr lang="en-GB" altLang="zh-TW" sz="3200" dirty="0">
                <a:solidFill>
                  <a:srgbClr val="000000"/>
                </a:solidFill>
                <a:latin typeface="標楷體" charset="-120"/>
                <a:ea typeface="標楷體" charset="-120"/>
              </a:rPr>
              <a:t>	</a:t>
            </a:r>
            <a:r>
              <a:rPr lang="zh-TW" sz="3200" dirty="0">
                <a:solidFill>
                  <a:srgbClr val="000000"/>
                </a:solidFill>
                <a:latin typeface="標楷體" charset="-120"/>
                <a:ea typeface="標楷體" charset="-120"/>
              </a:rPr>
              <a:t>7%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691680" y="5877272"/>
            <a:ext cx="5254625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dirty="0">
                <a:solidFill>
                  <a:srgbClr val="000000"/>
                </a:solidFill>
                <a:ea typeface="新細明體" charset="-120"/>
              </a:rPr>
              <a:t>Ref: A.KS Lam &amp; TP Ho, 2010. HK Med J Vol 16:4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>
                <a:latin typeface="標楷體" charset="-120"/>
                <a:ea typeface="標楷體" charset="-120"/>
              </a:rPr>
              <a:t>不同年齡的病徵</a:t>
            </a:r>
          </a:p>
        </p:txBody>
      </p:sp>
      <p:graphicFrame>
        <p:nvGraphicFramePr>
          <p:cNvPr id="31746" name="Group 2"/>
          <p:cNvGraphicFramePr>
            <a:graphicFrameLocks noGrp="1"/>
          </p:cNvGraphicFramePr>
          <p:nvPr/>
        </p:nvGraphicFramePr>
        <p:xfrm>
          <a:off x="468313" y="1268413"/>
          <a:ext cx="8208962" cy="5022851"/>
        </p:xfrm>
        <a:graphic>
          <a:graphicData uri="http://schemas.openxmlformats.org/drawingml/2006/table">
            <a:tbl>
              <a:tblPr/>
              <a:tblGrid>
                <a:gridCol w="164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3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56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T="61596" horzOverflow="overflow">
                    <a:lnL w="27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3-6</a:t>
                      </a:r>
                      <a:r>
                        <a:rPr kumimoji="0" lang="zh-HK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歲</a:t>
                      </a:r>
                    </a:p>
                  </a:txBody>
                  <a:tcPr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6-12</a:t>
                      </a:r>
                      <a:r>
                        <a:rPr kumimoji="0" lang="zh-HK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歲</a:t>
                      </a:r>
                    </a:p>
                  </a:txBody>
                  <a:tcPr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12-18</a:t>
                      </a:r>
                      <a:r>
                        <a:rPr kumimoji="0" lang="zh-HK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歲</a:t>
                      </a:r>
                    </a:p>
                  </a:txBody>
                  <a:tcPr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18</a:t>
                      </a:r>
                      <a:r>
                        <a:rPr kumimoji="0" lang="zh-HK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歲或以上</a:t>
                      </a:r>
                    </a:p>
                  </a:txBody>
                  <a:tcPr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08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專注不足</a:t>
                      </a:r>
                    </a:p>
                  </a:txBody>
                  <a:tcPr horzOverflow="overflow">
                    <a:lnL w="27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專注少於三分鐘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不依從活動規則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不聽口頭指令</a:t>
                      </a:r>
                    </a:p>
                  </a:txBody>
                  <a:tcPr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專注少於十分鐘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經常更改主意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善忘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, </a:t>
                      </a: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分心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缺乏組織</a:t>
                      </a:r>
                    </a:p>
                  </a:txBody>
                  <a:tcPr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專注少於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30</a:t>
                      </a: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分鐘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操心大意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無條理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馬虎</a:t>
                      </a:r>
                    </a:p>
                  </a:txBody>
                  <a:tcPr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功虧一簣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無前瞻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忘記約會</a:t>
                      </a:r>
                    </a:p>
                  </a:txBody>
                  <a:tcPr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79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過動</a:t>
                      </a:r>
                    </a:p>
                  </a:txBody>
                  <a:tcPr horzOverflow="overflow">
                    <a:lnL w="27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橫衝直撞</a:t>
                      </a:r>
                    </a:p>
                  </a:txBody>
                  <a:tcPr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四維走</a:t>
                      </a:r>
                    </a:p>
                  </a:txBody>
                  <a:tcPr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焦急</a:t>
                      </a:r>
                    </a:p>
                  </a:txBody>
                  <a:tcPr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焦急</a:t>
                      </a:r>
                    </a:p>
                  </a:txBody>
                  <a:tcPr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846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衝動</a:t>
                      </a:r>
                    </a:p>
                  </a:txBody>
                  <a:tcPr horzOverflow="overflow">
                    <a:lnL w="27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不守規則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缺乏危險意識</a:t>
                      </a:r>
                    </a:p>
                  </a:txBody>
                  <a:tcPr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插咀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, </a:t>
                      </a: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插隊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搶答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破壞規矩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危險行為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charset="-120"/>
                        <a:ea typeface="標楷體" charset="-120"/>
                      </a:endParaRPr>
                    </a:p>
                  </a:txBody>
                  <a:tcPr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缺乏自制能力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魯莽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喜歡冒險</a:t>
                      </a:r>
                    </a:p>
                  </a:txBody>
                  <a:tcPr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容易發生意外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無耐性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武斷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無深思熟慮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363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zh-HK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-120"/>
                          <a:ea typeface="標楷體" charset="-120"/>
                        </a:rPr>
                        <a:t>虎頭蛇尾</a:t>
                      </a:r>
                    </a:p>
                  </a:txBody>
                  <a:tcPr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4000">
                <a:latin typeface="標楷體" charset="-120"/>
                <a:ea typeface="標楷體" charset="-120"/>
              </a:rPr>
              <a:t>專注力失調/過度活躍症</a:t>
            </a:r>
            <a:br>
              <a:rPr lang="zh-TW" sz="4000">
                <a:latin typeface="標楷體" charset="-120"/>
                <a:ea typeface="標楷體" charset="-120"/>
              </a:rPr>
            </a:br>
            <a:r>
              <a:rPr lang="zh-TW" sz="4000">
                <a:latin typeface="標楷體" charset="-120"/>
                <a:ea typeface="標楷體" charset="-120"/>
              </a:rPr>
              <a:t>評估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7338"/>
            <a:ext cx="4418013" cy="4537075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1557338"/>
            <a:ext cx="4716462" cy="4495800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908175" y="4437063"/>
            <a:ext cx="5421313" cy="760412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4400">
                <a:solidFill>
                  <a:srgbClr val="000000"/>
                </a:solidFill>
                <a:ea typeface="標楷體" charset="-120"/>
              </a:rPr>
              <a:t>Probably has ADHD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30425"/>
            <a:ext cx="7772400" cy="1470025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zh-TW"/>
              <a:t>Symptoms A or B</a:t>
            </a:r>
            <a:br>
              <a:rPr lang="zh-TW"/>
            </a:br>
            <a:r>
              <a:rPr lang="zh-TW"/>
              <a:t>Six or above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142875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 b="1">
                <a:latin typeface="標楷體" charset="-120"/>
                <a:ea typeface="標楷體" charset="-120"/>
              </a:rPr>
              <a:t>美國精神科醫學會DSM-V的臨床診斷標準</a:t>
            </a:r>
            <a:br>
              <a:rPr lang="zh-TW" b="1">
                <a:latin typeface="標楷體" charset="-120"/>
                <a:ea typeface="標楷體" charset="-120"/>
              </a:rPr>
            </a:br>
            <a:r>
              <a:rPr lang="zh-TW" sz="3200" b="1">
                <a:latin typeface="標楷體" charset="-120"/>
                <a:ea typeface="標楷體" charset="-120"/>
              </a:rPr>
              <a:t>注意力不足症狀 (&gt;5)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0" y="1285875"/>
            <a:ext cx="8786813" cy="5214938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lIns="90000" tIns="45000" rIns="90000" bIns="45000"/>
          <a:lstStyle/>
          <a:p>
            <a:pPr marL="457200" indent="-455613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400">
                <a:solidFill>
                  <a:srgbClr val="000000"/>
                </a:solidFill>
                <a:latin typeface="標楷體" charset="-120"/>
                <a:ea typeface="標楷體" charset="-120"/>
              </a:rPr>
              <a:t>無法注意到小細節或因粗心大意使學校功課、工作或其他活動發生錯誤。</a:t>
            </a:r>
          </a:p>
          <a:p>
            <a:pPr marL="457200" indent="-455613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400">
                <a:solidFill>
                  <a:srgbClr val="000000"/>
                </a:solidFill>
                <a:latin typeface="標楷體" charset="-120"/>
                <a:ea typeface="標楷體" charset="-120"/>
              </a:rPr>
              <a:t>無法完成老師或家長交辦事務，包括學校課業、家事等。</a:t>
            </a:r>
          </a:p>
          <a:p>
            <a:pPr marL="457200" indent="-455613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400">
                <a:solidFill>
                  <a:srgbClr val="000000"/>
                </a:solidFill>
                <a:latin typeface="標楷體" charset="-120"/>
                <a:ea typeface="標楷體" charset="-120"/>
              </a:rPr>
              <a:t>在工作或遊戲活動中無法持續維持注意力。</a:t>
            </a:r>
          </a:p>
          <a:p>
            <a:pPr marL="457200" indent="-455613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400">
                <a:solidFill>
                  <a:srgbClr val="000000"/>
                </a:solidFill>
                <a:latin typeface="標楷體" charset="-120"/>
                <a:ea typeface="標楷體" charset="-120"/>
              </a:rPr>
              <a:t>和別人說話時，似乎沒在聽。</a:t>
            </a:r>
          </a:p>
          <a:p>
            <a:pPr marL="457200" indent="-455613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400">
                <a:solidFill>
                  <a:srgbClr val="000000"/>
                </a:solidFill>
                <a:latin typeface="標楷體" charset="-120"/>
                <a:ea typeface="標楷體" charset="-120"/>
              </a:rPr>
              <a:t>缺乏組織能力。</a:t>
            </a:r>
          </a:p>
          <a:p>
            <a:pPr marL="457200" indent="-455613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400">
                <a:solidFill>
                  <a:srgbClr val="000000"/>
                </a:solidFill>
                <a:latin typeface="標楷體" charset="-120"/>
                <a:ea typeface="標楷體" charset="-120"/>
              </a:rPr>
              <a:t>常避免、不喜歡或拒絕參與需要持續使用腦力的工作，如：學校工作或家庭作業。</a:t>
            </a:r>
          </a:p>
          <a:p>
            <a:pPr marL="457200" indent="-455613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400">
                <a:solidFill>
                  <a:srgbClr val="000000"/>
                </a:solidFill>
                <a:latin typeface="標楷體" charset="-120"/>
                <a:ea typeface="標楷體" charset="-120"/>
              </a:rPr>
              <a:t>容易遺失或忘了工作或遊戲所需的東西，如：玩具、鉛筆、書等。</a:t>
            </a:r>
          </a:p>
          <a:p>
            <a:pPr marL="457200" indent="-455613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400">
                <a:solidFill>
                  <a:srgbClr val="000000"/>
                </a:solidFill>
                <a:latin typeface="標楷體" charset="-120"/>
                <a:ea typeface="標楷體" charset="-120"/>
              </a:rPr>
              <a:t>容易被外界的刺激所吸引。</a:t>
            </a:r>
          </a:p>
          <a:p>
            <a:pPr marL="457200" indent="-455613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400">
                <a:solidFill>
                  <a:srgbClr val="000000"/>
                </a:solidFill>
                <a:latin typeface="標楷體" charset="-120"/>
                <a:ea typeface="標楷體" charset="-120"/>
              </a:rPr>
              <a:t>容易忘記每日常規活動，需大人時常提醒。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142875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 b="1">
                <a:latin typeface="標楷體" charset="-120"/>
                <a:ea typeface="標楷體" charset="-120"/>
              </a:rPr>
              <a:t>美國精神科醫學會DSM-V的臨床診斷標準</a:t>
            </a:r>
            <a:br>
              <a:rPr lang="zh-TW" sz="3200" b="1">
                <a:latin typeface="標楷體" charset="-120"/>
                <a:ea typeface="標楷體" charset="-120"/>
              </a:rPr>
            </a:br>
            <a:r>
              <a:rPr lang="zh-TW" sz="3200" b="1">
                <a:latin typeface="標楷體" charset="-120"/>
                <a:ea typeface="標楷體" charset="-120"/>
              </a:rPr>
              <a:t>過動/ 衝動症狀(&gt;5)</a:t>
            </a:r>
          </a:p>
        </p:txBody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42875" y="1214438"/>
            <a:ext cx="8858250" cy="5214937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lIns="90000" tIns="45000" rIns="90000" bIns="45000"/>
          <a:lstStyle/>
          <a:p>
            <a:pPr marL="514350" indent="-512763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800">
                <a:solidFill>
                  <a:srgbClr val="000000"/>
                </a:solidFill>
                <a:latin typeface="標楷體" charset="-120"/>
                <a:ea typeface="標楷體" charset="-120"/>
              </a:rPr>
              <a:t>在座位上無法安靜的坐著，身體扭來扭去。</a:t>
            </a:r>
          </a:p>
          <a:p>
            <a:pPr marL="514350" indent="-512763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800">
                <a:solidFill>
                  <a:srgbClr val="000000"/>
                </a:solidFill>
                <a:latin typeface="標楷體" charset="-120"/>
                <a:ea typeface="標楷體" charset="-120"/>
              </a:rPr>
              <a:t>無法安靜地參與遊戲及休閒活動。</a:t>
            </a:r>
          </a:p>
          <a:p>
            <a:pPr marL="514350" indent="-512763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800">
                <a:solidFill>
                  <a:srgbClr val="000000"/>
                </a:solidFill>
                <a:latin typeface="標楷體" charset="-120"/>
                <a:ea typeface="標楷體" charset="-120"/>
              </a:rPr>
              <a:t>在課堂中常離座，坐不定。</a:t>
            </a:r>
          </a:p>
          <a:p>
            <a:pPr marL="514350" indent="-512763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800">
                <a:solidFill>
                  <a:srgbClr val="000000"/>
                </a:solidFill>
                <a:latin typeface="標楷體" charset="-120"/>
                <a:ea typeface="標楷體" charset="-120"/>
              </a:rPr>
              <a:t>在教室或活動場合中不恰當地跑、跳及爬高等。</a:t>
            </a:r>
          </a:p>
          <a:p>
            <a:pPr marL="514350" indent="-512763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800">
                <a:solidFill>
                  <a:srgbClr val="000000"/>
                </a:solidFill>
                <a:latin typeface="標楷體" charset="-120"/>
                <a:ea typeface="標楷體" charset="-120"/>
              </a:rPr>
              <a:t>日夜不停地動〈很像發動的馬達〉。</a:t>
            </a:r>
          </a:p>
          <a:p>
            <a:pPr marL="514350" indent="-512763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800">
                <a:solidFill>
                  <a:srgbClr val="000000"/>
                </a:solidFill>
                <a:latin typeface="標楷體" charset="-120"/>
                <a:ea typeface="標楷體" charset="-120"/>
              </a:rPr>
              <a:t>說話多〈經常不間斷地持續說話〉。</a:t>
            </a:r>
          </a:p>
          <a:p>
            <a:pPr marL="514350" indent="-512763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800">
                <a:solidFill>
                  <a:srgbClr val="000000"/>
                </a:solidFill>
                <a:latin typeface="標楷體" charset="-120"/>
                <a:ea typeface="標楷體" charset="-120"/>
              </a:rPr>
              <a:t>問題尚未問完前，便搶先答題。</a:t>
            </a:r>
          </a:p>
          <a:p>
            <a:pPr marL="514350" indent="-512763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800">
                <a:solidFill>
                  <a:srgbClr val="000000"/>
                </a:solidFill>
                <a:latin typeface="標楷體" charset="-120"/>
                <a:ea typeface="標楷體" charset="-120"/>
              </a:rPr>
              <a:t>不能輪流等待〈在需輪流的地方，無法耐心地等待〉。</a:t>
            </a:r>
          </a:p>
          <a:p>
            <a:pPr marL="514350" indent="-512763">
              <a:lnSpc>
                <a:spcPct val="100000"/>
              </a:lnSpc>
              <a:spcBef>
                <a:spcPts val="638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800">
                <a:solidFill>
                  <a:srgbClr val="000000"/>
                </a:solidFill>
                <a:latin typeface="標楷體" charset="-120"/>
                <a:ea typeface="標楷體" charset="-120"/>
              </a:rPr>
              <a:t>常中斷或干擾其他人，如：插嘴或打斷別人的遊戲</a:t>
            </a:r>
            <a:r>
              <a:rPr lang="zh-TW" sz="2800">
                <a:solidFill>
                  <a:srgbClr val="000000"/>
                </a:solidFill>
                <a:ea typeface="新細明體" charset="-120"/>
              </a:rPr>
              <a:t>。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600" b="1" dirty="0">
                <a:latin typeface="標楷體" charset="-120"/>
                <a:ea typeface="標楷體" charset="-120"/>
              </a:rPr>
              <a:t>美國精神科醫學會DSM-V的臨床診斷標準</a:t>
            </a:r>
            <a:br>
              <a:rPr lang="en-US" altLang="zh-TW" sz="3600" b="1" dirty="0">
                <a:latin typeface="標楷體" charset="-120"/>
                <a:ea typeface="標楷體" charset="-120"/>
              </a:rPr>
            </a:br>
            <a:r>
              <a:rPr lang="en-US" altLang="zh-TW" sz="3600" b="1" dirty="0">
                <a:latin typeface="標楷體" charset="-120"/>
                <a:ea typeface="標楷體" charset="-120"/>
              </a:rPr>
              <a:t>(2013)</a:t>
            </a:r>
            <a:endParaRPr lang="zh-TW" sz="3600" b="1" dirty="0">
              <a:latin typeface="標楷體" charset="-120"/>
              <a:ea typeface="標楷體" charset="-120"/>
            </a:endParaRP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41313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ea typeface="新細明體" charset="-120"/>
              </a:rPr>
              <a:t>12 </a:t>
            </a:r>
            <a:r>
              <a:rPr lang="zh-TW" sz="3200">
                <a:solidFill>
                  <a:srgbClr val="000000"/>
                </a:solidFill>
                <a:latin typeface="標楷體" charset="-120"/>
                <a:ea typeface="標楷體" charset="-120"/>
              </a:rPr>
              <a:t>歲前出現專注力不足或過動/衝動症狀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latin typeface="標楷體" charset="-120"/>
                <a:ea typeface="標楷體" charset="-120"/>
              </a:rPr>
              <a:t>病徵應在以下兩種不同環境同時出現：</a:t>
            </a:r>
          </a:p>
          <a:p>
            <a:pPr lvl="1" indent="-284163" hangingPunct="1">
              <a:lnSpc>
                <a:spcPct val="100000"/>
              </a:lnSpc>
              <a:spcBef>
                <a:spcPts val="563"/>
              </a:spcBef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800">
                <a:solidFill>
                  <a:srgbClr val="000000"/>
                </a:solidFill>
                <a:latin typeface="標楷體" charset="-120"/>
                <a:ea typeface="標楷體" charset="-120"/>
              </a:rPr>
              <a:t>學校課堂</a:t>
            </a:r>
          </a:p>
          <a:p>
            <a:pPr lvl="1" indent="-284163" hangingPunct="1">
              <a:lnSpc>
                <a:spcPct val="100000"/>
              </a:lnSpc>
              <a:spcBef>
                <a:spcPts val="563"/>
              </a:spcBef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800">
                <a:solidFill>
                  <a:srgbClr val="000000"/>
                </a:solidFill>
                <a:latin typeface="標楷體" charset="-120"/>
                <a:ea typeface="標楷體" charset="-120"/>
              </a:rPr>
              <a:t>家庭環境</a:t>
            </a:r>
          </a:p>
          <a:p>
            <a:pPr lvl="1" indent="-284163" hangingPunct="1">
              <a:lnSpc>
                <a:spcPct val="100000"/>
              </a:lnSpc>
              <a:spcBef>
                <a:spcPts val="563"/>
              </a:spcBef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800">
                <a:solidFill>
                  <a:srgbClr val="000000"/>
                </a:solidFill>
                <a:latin typeface="標楷體" charset="-120"/>
                <a:ea typeface="標楷體" charset="-120"/>
              </a:rPr>
              <a:t>公眾場所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latin typeface="標楷體" charset="-120"/>
                <a:ea typeface="標楷體" charset="-120"/>
              </a:rPr>
              <a:t>影響:</a:t>
            </a:r>
          </a:p>
          <a:p>
            <a:pPr lvl="1" indent="-284163" hangingPunct="1">
              <a:lnSpc>
                <a:spcPct val="100000"/>
              </a:lnSpc>
              <a:spcBef>
                <a:spcPts val="563"/>
              </a:spcBef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800">
                <a:solidFill>
                  <a:srgbClr val="000000"/>
                </a:solidFill>
                <a:latin typeface="標楷體" charset="-120"/>
                <a:ea typeface="標楷體" charset="-120"/>
              </a:rPr>
              <a:t>學業/工作</a:t>
            </a:r>
          </a:p>
          <a:p>
            <a:pPr lvl="1" indent="-284163" hangingPunct="1">
              <a:lnSpc>
                <a:spcPct val="100000"/>
              </a:lnSpc>
              <a:spcBef>
                <a:spcPts val="563"/>
              </a:spcBef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800">
                <a:solidFill>
                  <a:srgbClr val="000000"/>
                </a:solidFill>
                <a:latin typeface="標楷體" charset="-120"/>
                <a:ea typeface="標楷體" charset="-120"/>
              </a:rPr>
              <a:t>生活</a:t>
            </a:r>
          </a:p>
          <a:p>
            <a:pPr lvl="1" indent="-284163" hangingPunct="1">
              <a:lnSpc>
                <a:spcPct val="100000"/>
              </a:lnSpc>
              <a:spcBef>
                <a:spcPts val="563"/>
              </a:spcBef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800">
                <a:solidFill>
                  <a:srgbClr val="000000"/>
                </a:solidFill>
                <a:latin typeface="標楷體" charset="-120"/>
                <a:ea typeface="標楷體" charset="-120"/>
              </a:rPr>
              <a:t>人際關係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56571" y="703892"/>
            <a:ext cx="6616696" cy="493084"/>
          </a:xfrm>
          <a:noFill/>
          <a:ln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其實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ADHD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的小朋友都有很多不同的長處</a:t>
            </a:r>
            <a:endParaRPr lang="de-DE" altLang="en-US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747" name="Line 5"/>
          <p:cNvSpPr>
            <a:spLocks noChangeShapeType="1"/>
          </p:cNvSpPr>
          <p:nvPr/>
        </p:nvSpPr>
        <p:spPr bwMode="auto">
          <a:xfrm>
            <a:off x="539750" y="1700213"/>
            <a:ext cx="182563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748" name="Line 6"/>
          <p:cNvSpPr>
            <a:spLocks noChangeShapeType="1"/>
          </p:cNvSpPr>
          <p:nvPr/>
        </p:nvSpPr>
        <p:spPr bwMode="auto">
          <a:xfrm>
            <a:off x="539750" y="5370513"/>
            <a:ext cx="182563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749" name="Line 7"/>
          <p:cNvSpPr>
            <a:spLocks noChangeShapeType="1"/>
          </p:cNvSpPr>
          <p:nvPr/>
        </p:nvSpPr>
        <p:spPr bwMode="auto">
          <a:xfrm>
            <a:off x="539750" y="1700213"/>
            <a:ext cx="0" cy="21272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750" name="Line 8"/>
          <p:cNvSpPr>
            <a:spLocks noChangeShapeType="1"/>
          </p:cNvSpPr>
          <p:nvPr/>
        </p:nvSpPr>
        <p:spPr bwMode="auto">
          <a:xfrm>
            <a:off x="8534400" y="1700213"/>
            <a:ext cx="0" cy="21272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751" name="Line 40"/>
          <p:cNvSpPr>
            <a:spLocks noChangeShapeType="1"/>
          </p:cNvSpPr>
          <p:nvPr/>
        </p:nvSpPr>
        <p:spPr bwMode="auto">
          <a:xfrm>
            <a:off x="722313" y="1700213"/>
            <a:ext cx="1724025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752" name="Line 41"/>
          <p:cNvSpPr>
            <a:spLocks noChangeShapeType="1"/>
          </p:cNvSpPr>
          <p:nvPr/>
        </p:nvSpPr>
        <p:spPr bwMode="auto">
          <a:xfrm>
            <a:off x="4391025" y="1700213"/>
            <a:ext cx="182563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753" name="Line 42"/>
          <p:cNvSpPr>
            <a:spLocks noChangeShapeType="1"/>
          </p:cNvSpPr>
          <p:nvPr/>
        </p:nvSpPr>
        <p:spPr bwMode="auto">
          <a:xfrm>
            <a:off x="6407150" y="1700213"/>
            <a:ext cx="182563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754" name="Line 43"/>
          <p:cNvSpPr>
            <a:spLocks noChangeShapeType="1"/>
          </p:cNvSpPr>
          <p:nvPr/>
        </p:nvSpPr>
        <p:spPr bwMode="auto">
          <a:xfrm>
            <a:off x="8351838" y="1700213"/>
            <a:ext cx="182562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755" name="Line 44"/>
          <p:cNvSpPr>
            <a:spLocks noChangeShapeType="1"/>
          </p:cNvSpPr>
          <p:nvPr/>
        </p:nvSpPr>
        <p:spPr bwMode="auto">
          <a:xfrm>
            <a:off x="8582025" y="1630363"/>
            <a:ext cx="0" cy="25304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756" name="Line 45"/>
          <p:cNvSpPr>
            <a:spLocks noChangeShapeType="1"/>
          </p:cNvSpPr>
          <p:nvPr/>
        </p:nvSpPr>
        <p:spPr bwMode="auto">
          <a:xfrm>
            <a:off x="539750" y="4443413"/>
            <a:ext cx="0" cy="7143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757" name="Line 46"/>
          <p:cNvSpPr>
            <a:spLocks noChangeShapeType="1"/>
          </p:cNvSpPr>
          <p:nvPr/>
        </p:nvSpPr>
        <p:spPr bwMode="auto">
          <a:xfrm>
            <a:off x="539750" y="5157788"/>
            <a:ext cx="0" cy="21272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758" name="Line 47"/>
          <p:cNvSpPr>
            <a:spLocks noChangeShapeType="1"/>
          </p:cNvSpPr>
          <p:nvPr/>
        </p:nvSpPr>
        <p:spPr bwMode="auto">
          <a:xfrm>
            <a:off x="722313" y="5370513"/>
            <a:ext cx="1724025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759" name="Line 48"/>
          <p:cNvSpPr>
            <a:spLocks noChangeShapeType="1"/>
          </p:cNvSpPr>
          <p:nvPr/>
        </p:nvSpPr>
        <p:spPr bwMode="auto">
          <a:xfrm>
            <a:off x="4391025" y="5370513"/>
            <a:ext cx="182563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760" name="Line 49"/>
          <p:cNvSpPr>
            <a:spLocks noChangeShapeType="1"/>
          </p:cNvSpPr>
          <p:nvPr/>
        </p:nvSpPr>
        <p:spPr bwMode="auto">
          <a:xfrm>
            <a:off x="4573588" y="5370513"/>
            <a:ext cx="1833562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761" name="Line 50"/>
          <p:cNvSpPr>
            <a:spLocks noChangeShapeType="1"/>
          </p:cNvSpPr>
          <p:nvPr/>
        </p:nvSpPr>
        <p:spPr bwMode="auto">
          <a:xfrm>
            <a:off x="5483225" y="3975100"/>
            <a:ext cx="182563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762" name="Line 51"/>
          <p:cNvSpPr>
            <a:spLocks noChangeShapeType="1"/>
          </p:cNvSpPr>
          <p:nvPr/>
        </p:nvSpPr>
        <p:spPr bwMode="auto">
          <a:xfrm>
            <a:off x="6589713" y="5370513"/>
            <a:ext cx="1762125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763" name="Line 52"/>
          <p:cNvSpPr>
            <a:spLocks noChangeShapeType="1"/>
          </p:cNvSpPr>
          <p:nvPr/>
        </p:nvSpPr>
        <p:spPr bwMode="auto">
          <a:xfrm>
            <a:off x="8351838" y="5370513"/>
            <a:ext cx="182562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764" name="Line 53"/>
          <p:cNvSpPr>
            <a:spLocks noChangeShapeType="1"/>
          </p:cNvSpPr>
          <p:nvPr/>
        </p:nvSpPr>
        <p:spPr bwMode="auto">
          <a:xfrm>
            <a:off x="8534400" y="5157788"/>
            <a:ext cx="0" cy="21272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765" name="Line 54"/>
          <p:cNvSpPr>
            <a:spLocks noChangeShapeType="1"/>
          </p:cNvSpPr>
          <p:nvPr/>
        </p:nvSpPr>
        <p:spPr bwMode="auto">
          <a:xfrm>
            <a:off x="8534400" y="4443413"/>
            <a:ext cx="0" cy="7143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766" name="Text Box 89"/>
          <p:cNvSpPr txBox="1">
            <a:spLocks noChangeArrowheads="1"/>
          </p:cNvSpPr>
          <p:nvPr/>
        </p:nvSpPr>
        <p:spPr bwMode="auto">
          <a:xfrm>
            <a:off x="260350" y="6530975"/>
            <a:ext cx="25209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en-US" sz="1000">
                <a:latin typeface="Tahoma" pitchFamily="34" charset="0"/>
              </a:rPr>
              <a:t>Döpfner </a:t>
            </a:r>
            <a:r>
              <a:rPr lang="de-DE" altLang="en-US" sz="1000" i="1">
                <a:latin typeface="Tahoma" pitchFamily="34" charset="0"/>
              </a:rPr>
              <a:t>et al</a:t>
            </a:r>
            <a:r>
              <a:rPr lang="de-DE" altLang="en-US" sz="1000">
                <a:latin typeface="Tahoma" pitchFamily="34" charset="0"/>
              </a:rPr>
              <a:t> 2000, 2002</a:t>
            </a:r>
          </a:p>
        </p:txBody>
      </p:sp>
      <p:sp>
        <p:nvSpPr>
          <p:cNvPr id="47194" name="Text Box 90">
            <a:extLst>
              <a:ext uri="{FF2B5EF4-FFF2-40B4-BE49-F238E27FC236}">
                <a16:creationId xmlns:a16="http://schemas.microsoft.com/office/drawing/2014/main" id="{C8B2D5A4-5106-4E8D-9F9F-60610DCE8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988" y="4800600"/>
            <a:ext cx="4978400" cy="4071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3300"/>
              </a:buClr>
              <a:buChar char="–"/>
              <a:defRPr sz="2000">
                <a:solidFill>
                  <a:srgbClr val="5F5F5F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3300"/>
              </a:buClr>
              <a:buChar char="•"/>
              <a:defRPr>
                <a:solidFill>
                  <a:srgbClr val="969696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3300"/>
              </a:buClr>
              <a:buChar char="–"/>
              <a:defRPr sz="1600">
                <a:solidFill>
                  <a:srgbClr val="969696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3300"/>
              </a:buClr>
              <a:buChar char="»"/>
              <a:defRPr sz="1600">
                <a:solidFill>
                  <a:srgbClr val="96969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»"/>
              <a:defRPr sz="1600">
                <a:solidFill>
                  <a:srgbClr val="96969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»"/>
              <a:defRPr sz="1600">
                <a:solidFill>
                  <a:srgbClr val="96969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»"/>
              <a:defRPr sz="1600">
                <a:solidFill>
                  <a:srgbClr val="96969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»"/>
              <a:defRPr sz="1600">
                <a:solidFill>
                  <a:srgbClr val="9696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7E401"/>
              </a:buClr>
              <a:buFont typeface="Wingdings" pitchFamily="2" charset="2"/>
              <a:buNone/>
              <a:defRPr/>
            </a:pPr>
            <a:r>
              <a:rPr lang="en-US" altLang="zh-TW" sz="2200" dirty="0">
                <a:solidFill>
                  <a:srgbClr val="FF0066"/>
                </a:solidFill>
                <a:latin typeface="Tahoma" pitchFamily="34" charset="0"/>
                <a:ea typeface="新細明體" pitchFamily="18" charset="-120"/>
              </a:rPr>
              <a:t>…</a:t>
            </a:r>
            <a:r>
              <a:rPr lang="zh-TW" altLang="en-US" sz="2200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他們可以是聰明的</a:t>
            </a:r>
            <a:endParaRPr lang="en-GB" altLang="en-US" sz="2200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1768" name="Picture 102" descr="j028365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5" y="1836738"/>
            <a:ext cx="9874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9" name="Picture 103" descr="j0283900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8425" y="1912938"/>
            <a:ext cx="1600200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0" name="Picture 104" descr="j0283918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8225" y="1836738"/>
            <a:ext cx="12144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71" name="Text Box 106"/>
          <p:cNvSpPr txBox="1">
            <a:spLocks noChangeArrowheads="1"/>
          </p:cNvSpPr>
          <p:nvPr/>
        </p:nvSpPr>
        <p:spPr bwMode="auto">
          <a:xfrm>
            <a:off x="241426" y="3478213"/>
            <a:ext cx="1582486" cy="7461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zh-TW" dirty="0">
                <a:ea typeface="新細明體" pitchFamily="18" charset="-120"/>
              </a:rPr>
              <a:t>Open-minded</a:t>
            </a:r>
          </a:p>
          <a:p>
            <a:pPr algn="ctr" eaLnBrk="1" hangingPunct="1">
              <a:spcBef>
                <a:spcPct val="50000"/>
              </a:spcBef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持開放態度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772" name="Text Box 107"/>
          <p:cNvSpPr txBox="1">
            <a:spLocks noChangeArrowheads="1"/>
          </p:cNvSpPr>
          <p:nvPr/>
        </p:nvSpPr>
        <p:spPr bwMode="auto">
          <a:xfrm>
            <a:off x="2598455" y="3513138"/>
            <a:ext cx="1338828" cy="7461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zh-TW" dirty="0">
                <a:ea typeface="新細明體" pitchFamily="18" charset="-120"/>
              </a:rPr>
              <a:t>Excitable</a:t>
            </a:r>
          </a:p>
          <a:p>
            <a:pPr algn="ctr" eaLnBrk="1" hangingPunct="1">
              <a:spcBef>
                <a:spcPct val="50000"/>
              </a:spcBef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時常都興奮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773" name="Text Box 108"/>
          <p:cNvSpPr txBox="1">
            <a:spLocks noChangeArrowheads="1"/>
          </p:cNvSpPr>
          <p:nvPr/>
        </p:nvSpPr>
        <p:spPr bwMode="auto">
          <a:xfrm>
            <a:off x="4895641" y="3554413"/>
            <a:ext cx="1159293" cy="7461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zh-TW" dirty="0">
                <a:ea typeface="新細明體" pitchFamily="18" charset="-120"/>
              </a:rPr>
              <a:t>Energetic</a:t>
            </a:r>
          </a:p>
          <a:p>
            <a:pPr algn="ctr" eaLnBrk="1" hangingPunct="1">
              <a:spcBef>
                <a:spcPct val="50000"/>
              </a:spcBef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充滿活力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774" name="Text Box 109"/>
          <p:cNvSpPr txBox="1">
            <a:spLocks noChangeArrowheads="1"/>
          </p:cNvSpPr>
          <p:nvPr/>
        </p:nvSpPr>
        <p:spPr bwMode="auto">
          <a:xfrm>
            <a:off x="6544012" y="3513138"/>
            <a:ext cx="2031325" cy="7461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zh-TW" dirty="0">
                <a:ea typeface="新細明體" pitchFamily="18" charset="-120"/>
              </a:rPr>
              <a:t>Fun to be with</a:t>
            </a:r>
          </a:p>
          <a:p>
            <a:pPr algn="ctr" eaLnBrk="1" hangingPunct="1">
              <a:spcBef>
                <a:spcPct val="50000"/>
              </a:spcBef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與他們相處很有趣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1775" name="Picture 110" descr="j0288935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9425" y="2065338"/>
            <a:ext cx="1752600" cy="12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77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4770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9314806D-ACC0-41E2-AD4B-B7319CF6B209}" type="slidenum">
              <a:rPr lang="zh-TW" altLang="en-US"/>
              <a:pPr/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4999738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B190F860-C0E6-4C7F-AB68-5AE0E87DD8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zh-TW" dirty="0"/>
              <a:t>ADHD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的主要成因</a:t>
            </a:r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E9E6A670-5202-473E-997F-0478D9D2B7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基因進化</a:t>
            </a:r>
            <a:r>
              <a:rPr lang="en-US" altLang="zh-TW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5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878C26C-B6FC-4D47-82A0-B8F1BF8DB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219575"/>
            <a:ext cx="42862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57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016000" y="3505200"/>
            <a:ext cx="2235200" cy="1676400"/>
          </a:xfrm>
          <a:prstGeom prst="rect">
            <a:avLst/>
          </a:prstGeom>
          <a:solidFill>
            <a:srgbClr val="FFA300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rgbClr val="FFA300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Helvetica" pitchFamily="34" charset="0"/>
              </a:rPr>
              <a:t>Inattention</a:t>
            </a:r>
          </a:p>
          <a:p>
            <a:pPr algn="ctr" eaLnBrk="1" hangingPunct="1">
              <a:spcBef>
                <a:spcPct val="50000"/>
              </a:spcBef>
            </a:pPr>
            <a:r>
              <a:rPr lang="zh-TW" altLang="en-US" sz="2800">
                <a:solidFill>
                  <a:schemeClr val="bg1"/>
                </a:solidFill>
                <a:latin typeface="Helvetica" pitchFamily="34" charset="0"/>
                <a:ea typeface="新細明體" pitchFamily="18" charset="-120"/>
              </a:rPr>
              <a:t>專注力不足</a:t>
            </a:r>
            <a:endParaRPr lang="en-GB" altLang="en-US" sz="28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961063" y="3505200"/>
            <a:ext cx="2235200" cy="1676400"/>
          </a:xfrm>
          <a:prstGeom prst="rect">
            <a:avLst/>
          </a:prstGeom>
          <a:solidFill>
            <a:srgbClr val="FFA300"/>
          </a:solidFill>
          <a:ln w="9525">
            <a:miter lim="800000"/>
            <a:headEnd/>
            <a:tailEnd/>
          </a:ln>
          <a:effectLst/>
          <a:scene3d>
            <a:camera prst="legacyPerspectiveTopLeft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rgbClr val="FFA300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Helvetica" pitchFamily="34" charset="0"/>
              </a:rPr>
              <a:t>Hyperactivity</a:t>
            </a:r>
          </a:p>
          <a:p>
            <a:pPr algn="ctr" eaLnBrk="1" hangingPunct="1">
              <a:spcBef>
                <a:spcPct val="50000"/>
              </a:spcBef>
            </a:pPr>
            <a:r>
              <a:rPr lang="zh-TW" altLang="en-US" sz="2800">
                <a:solidFill>
                  <a:schemeClr val="bg1"/>
                </a:solidFill>
                <a:latin typeface="Helvetica" pitchFamily="34" charset="0"/>
                <a:ea typeface="新細明體" pitchFamily="18" charset="-120"/>
              </a:rPr>
              <a:t>過度活躍</a:t>
            </a:r>
            <a:endParaRPr lang="en-GB" altLang="en-US" sz="28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522663" y="4191000"/>
            <a:ext cx="2119312" cy="1600200"/>
          </a:xfrm>
          <a:prstGeom prst="rect">
            <a:avLst/>
          </a:prstGeom>
          <a:solidFill>
            <a:srgbClr val="FFA300"/>
          </a:solidFill>
          <a:ln w="9525">
            <a:miter lim="800000"/>
            <a:headEnd/>
            <a:tailEnd/>
          </a:ln>
          <a:effectLst/>
          <a:scene3d>
            <a:camera prst="legacyPerspectiveTop">
              <a:rot lat="300000" lon="0" rev="0"/>
            </a:camera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rgbClr val="FFA300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bg1"/>
                </a:solidFill>
                <a:latin typeface="Helvetica" pitchFamily="34" charset="0"/>
              </a:rPr>
              <a:t>Impulsivity</a:t>
            </a:r>
          </a:p>
          <a:p>
            <a:pPr algn="ctr" eaLnBrk="1" hangingPunct="1">
              <a:spcBef>
                <a:spcPct val="50000"/>
              </a:spcBef>
            </a:pPr>
            <a:r>
              <a:rPr lang="zh-TW" altLang="en-US" sz="2800">
                <a:solidFill>
                  <a:schemeClr val="bg1"/>
                </a:solidFill>
                <a:latin typeface="Helvetica" pitchFamily="34" charset="0"/>
                <a:ea typeface="新細明體" pitchFamily="18" charset="-120"/>
              </a:rPr>
              <a:t>衝動行為</a:t>
            </a:r>
            <a:endParaRPr lang="en-GB" altLang="en-US" sz="28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470525" y="5621338"/>
            <a:ext cx="298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  <a:buFont typeface="Wingdings" pitchFamily="2" charset="2"/>
              <a:buChar char="n"/>
            </a:pPr>
            <a:endParaRPr lang="en-GB" altLang="en-US" sz="1200">
              <a:latin typeface="Arial" pitchFamily="34" charset="0"/>
            </a:endParaRPr>
          </a:p>
        </p:txBody>
      </p:sp>
      <p:sp>
        <p:nvSpPr>
          <p:cNvPr id="12296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4770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832A89FE-6469-4F5E-898E-C1BDC64AC7A0}" type="slidenum">
              <a:rPr lang="zh-TW" altLang="en-US"/>
              <a:pPr/>
              <a:t>2</a:t>
            </a:fld>
            <a:endParaRPr lang="en-US" altLang="zh-TW"/>
          </a:p>
        </p:txBody>
      </p:sp>
      <p:sp>
        <p:nvSpPr>
          <p:cNvPr id="12298" name="Rectangle 3"/>
          <p:cNvSpPr txBox="1">
            <a:spLocks noChangeArrowheads="1"/>
          </p:cNvSpPr>
          <p:nvPr/>
        </p:nvSpPr>
        <p:spPr bwMode="auto">
          <a:xfrm>
            <a:off x="1258094" y="671512"/>
            <a:ext cx="6648450" cy="790575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</a:pPr>
            <a:r>
              <a:rPr lang="en-GB" altLang="en-US" sz="4800" dirty="0">
                <a:solidFill>
                  <a:schemeClr val="bg1"/>
                </a:solidFill>
                <a:latin typeface="Verdana" pitchFamily="34" charset="0"/>
              </a:rPr>
              <a:t>ADHD </a:t>
            </a:r>
            <a:r>
              <a:rPr lang="zh-TW" altLang="en-US" sz="4800" dirty="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徵狀</a:t>
            </a:r>
            <a:endParaRPr lang="en-US" altLang="zh-TW" sz="4800" dirty="0">
              <a:solidFill>
                <a:schemeClr val="bg1"/>
              </a:solidFill>
              <a:latin typeface="Verdana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5072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4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Documents and Settings\User\桌面\07-Homo-sapien-sapiens-az-clovek-dnesniho-typ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0"/>
            <a:ext cx="5000625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C:\Documents and Settings\User\桌面\Tracing Human Histo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5" y="3214688"/>
            <a:ext cx="500062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文字方塊 7"/>
          <p:cNvSpPr txBox="1">
            <a:spLocks noChangeArrowheads="1"/>
          </p:cNvSpPr>
          <p:nvPr/>
        </p:nvSpPr>
        <p:spPr bwMode="auto">
          <a:xfrm>
            <a:off x="2700338" y="3573463"/>
            <a:ext cx="86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>
                <a:ea typeface="標楷體" pitchFamily="65" charset="-120"/>
              </a:rPr>
              <a:t>直立人</a:t>
            </a:r>
          </a:p>
        </p:txBody>
      </p:sp>
      <p:sp>
        <p:nvSpPr>
          <p:cNvPr id="4102" name="文字方塊 8"/>
          <p:cNvSpPr txBox="1">
            <a:spLocks noChangeArrowheads="1"/>
          </p:cNvSpPr>
          <p:nvPr/>
        </p:nvSpPr>
        <p:spPr bwMode="auto">
          <a:xfrm>
            <a:off x="1214438" y="5786438"/>
            <a:ext cx="646331" cy="34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dirty="0">
                <a:ea typeface="標楷體" pitchFamily="65" charset="-120"/>
              </a:rPr>
              <a:t>匠人</a:t>
            </a:r>
          </a:p>
        </p:txBody>
      </p:sp>
      <p:sp>
        <p:nvSpPr>
          <p:cNvPr id="4103" name="文字方塊 9"/>
          <p:cNvSpPr txBox="1">
            <a:spLocks noChangeArrowheads="1"/>
          </p:cNvSpPr>
          <p:nvPr/>
        </p:nvSpPr>
        <p:spPr bwMode="auto">
          <a:xfrm>
            <a:off x="1428750" y="2357438"/>
            <a:ext cx="1327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>
                <a:ea typeface="標楷體" pitchFamily="65" charset="-120"/>
              </a:rPr>
              <a:t>羅德西亞人</a:t>
            </a:r>
          </a:p>
        </p:txBody>
      </p:sp>
      <p:sp>
        <p:nvSpPr>
          <p:cNvPr id="4104" name="文字方塊 10"/>
          <p:cNvSpPr txBox="1">
            <a:spLocks noChangeArrowheads="1"/>
          </p:cNvSpPr>
          <p:nvPr/>
        </p:nvSpPr>
        <p:spPr bwMode="auto">
          <a:xfrm>
            <a:off x="642938" y="1571625"/>
            <a:ext cx="132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>
                <a:ea typeface="標楷體" pitchFamily="65" charset="-120"/>
              </a:rPr>
              <a:t>尼安德塔人</a:t>
            </a:r>
          </a:p>
        </p:txBody>
      </p:sp>
      <p:sp>
        <p:nvSpPr>
          <p:cNvPr id="4105" name="文字方塊 12"/>
          <p:cNvSpPr txBox="1">
            <a:spLocks noChangeArrowheads="1"/>
          </p:cNvSpPr>
          <p:nvPr/>
        </p:nvSpPr>
        <p:spPr bwMode="auto">
          <a:xfrm>
            <a:off x="1845023" y="850838"/>
            <a:ext cx="642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dirty="0">
                <a:ea typeface="標楷體" pitchFamily="65" charset="-120"/>
              </a:rPr>
              <a:t>智人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971550" y="3933825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>
                <a:ea typeface="標楷體" pitchFamily="65" charset="-120"/>
              </a:rPr>
              <a:t>毛尼坦人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900113" y="2060575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FOXP2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2927046E-8C4E-46A3-8B56-07F7511D9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226" y="1080056"/>
            <a:ext cx="869950" cy="34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DRD4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zh-TW" sz="4000" dirty="0"/>
              <a:t>D</a:t>
            </a:r>
            <a:r>
              <a:rPr lang="en-US" altLang="zh-TW" sz="4000" dirty="0"/>
              <a:t>RD</a:t>
            </a:r>
            <a:r>
              <a:rPr lang="en-GB" altLang="zh-TW" sz="4000" dirty="0"/>
              <a:t>4 Mutation in Human Evolution</a:t>
            </a:r>
            <a:br>
              <a:rPr lang="en-GB" altLang="zh-TW" dirty="0"/>
            </a:br>
            <a:r>
              <a:rPr lang="en-GB" altLang="zh-TW" sz="3200" dirty="0"/>
              <a:t>(E. Wang, YC Ding, P </a:t>
            </a:r>
            <a:r>
              <a:rPr lang="en-GB" altLang="zh-TW" sz="3200" dirty="0" err="1"/>
              <a:t>Flodman</a:t>
            </a:r>
            <a:r>
              <a:rPr lang="en-GB" altLang="zh-TW" sz="3200" dirty="0"/>
              <a:t> et. Al, 2004)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484784"/>
            <a:ext cx="8228013" cy="452437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GB" altLang="zh-TW" sz="2800" dirty="0"/>
              <a:t>Human dopamine receptor D4 (DRD4) gene is closely related to human exploratory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冒險基因</a:t>
            </a:r>
            <a:endParaRPr lang="en-GB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Arial" pitchFamily="34" charset="0"/>
              <a:buChar char="•"/>
            </a:pPr>
            <a:r>
              <a:rPr lang="en-GB" altLang="zh-TW" sz="2800" dirty="0"/>
              <a:t> Gene mutation was estimated between 40000 to 50000 years.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四萬至五萬年前基因出現突變</a:t>
            </a:r>
            <a:endParaRPr lang="en-GB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Arial" pitchFamily="34" charset="0"/>
              <a:buChar char="•"/>
            </a:pPr>
            <a:r>
              <a:rPr lang="en-GB" altLang="zh-TW" sz="2800" dirty="0"/>
              <a:t>t = [1/In(1 – c)] In [(x(t) – y)/(1 – y)]</a:t>
            </a:r>
          </a:p>
          <a:p>
            <a:pPr>
              <a:buFont typeface="Arial" pitchFamily="34" charset="0"/>
              <a:buChar char="•"/>
            </a:pPr>
            <a:r>
              <a:rPr lang="en-GB" altLang="zh-TW" sz="2800" dirty="0"/>
              <a:t>t: </a:t>
            </a:r>
            <a:r>
              <a:rPr lang="en-GB" altLang="zh-TW" sz="2800" dirty="0" err="1"/>
              <a:t>alle</a:t>
            </a:r>
            <a:r>
              <a:rPr lang="en-GB" altLang="zh-TW" sz="2800" dirty="0"/>
              <a:t> age; c: recombination rate;</a:t>
            </a:r>
          </a:p>
          <a:p>
            <a:pPr>
              <a:buFont typeface="Arial" pitchFamily="34" charset="0"/>
              <a:buChar char="•"/>
            </a:pPr>
            <a:r>
              <a:rPr lang="en-GB" altLang="zh-TW" sz="2800" dirty="0"/>
              <a:t>X(t): Hz in generation t; y: Hz on ancestral chromosome</a:t>
            </a:r>
            <a:endParaRPr lang="zh-TW" altLang="en-US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ing-migr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597360" y="-1597360"/>
            <a:ext cx="5949279" cy="9144000"/>
          </a:xfrm>
          <a:prstGeom prst="rect">
            <a:avLst/>
          </a:prstGeom>
        </p:spPr>
      </p:pic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597B35CE-BD57-4ABC-8BFB-1B569115D52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979712" y="2564904"/>
            <a:ext cx="1224136" cy="504056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66B41E52-539A-4520-836E-14A5759D9E3F}"/>
              </a:ext>
            </a:extLst>
          </p:cNvPr>
          <p:cNvSpPr txBox="1"/>
          <p:nvPr/>
        </p:nvSpPr>
        <p:spPr>
          <a:xfrm>
            <a:off x="3275856" y="2924944"/>
            <a:ext cx="2377574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突變地點</a:t>
            </a:r>
            <a:r>
              <a:rPr lang="en-US" altLang="zh-TW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阿拉伯半島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DRD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0"/>
            <a:ext cx="4190793" cy="685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8EEC9AF-455A-4367-AD41-D8901D37AACB}"/>
              </a:ext>
            </a:extLst>
          </p:cNvPr>
          <p:cNvSpPr txBox="1"/>
          <p:nvPr/>
        </p:nvSpPr>
        <p:spPr>
          <a:xfrm>
            <a:off x="3563888" y="548680"/>
            <a:ext cx="1338828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DRD4 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基因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HK Study on DRD4 Gene</a:t>
            </a:r>
            <a:br>
              <a:rPr lang="en-US" altLang="zh-TW" dirty="0"/>
            </a:br>
            <a:r>
              <a:rPr lang="en-US" altLang="zh-TW" sz="2800" dirty="0"/>
              <a:t>(Patrick Leung et al., 2017)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itchFamily="34" charset="0"/>
              <a:buChar char="•"/>
            </a:pPr>
            <a:r>
              <a:rPr lang="en-US" altLang="zh-TW" sz="2800" dirty="0"/>
              <a:t>Low prevalence of DDR4 7R in Chinese (Taiwan, 2005; China, 2004, 2005, 2006, 2007)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altLang="zh-TW" sz="2800" dirty="0"/>
              <a:t>33 ADHD and their parents with good response to Methylphenidate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altLang="zh-TW" sz="2800" dirty="0"/>
              <a:t>Significantly high preferential transmission of the 2R allele in Chinese ADHD &amp; their parents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altLang="zh-TW" sz="2800" dirty="0"/>
              <a:t>2R is the mild manifestation of ADHD than 7R</a:t>
            </a:r>
            <a:endParaRPr lang="zh-TW" altLang="en-US" sz="2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6C13AE5-A558-4769-9DA7-170420534130}"/>
              </a:ext>
            </a:extLst>
          </p:cNvPr>
          <p:cNvSpPr txBox="1"/>
          <p:nvPr/>
        </p:nvSpPr>
        <p:spPr>
          <a:xfrm>
            <a:off x="1907704" y="4903069"/>
            <a:ext cx="5309980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香港基因研究發現了亞洲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DRD4-2R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基因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11p15.5)</a:t>
            </a:r>
            <a:endParaRPr lang="zh-TW" altLang="en-US" dirty="0">
              <a:latin typeface="+mn-lt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839ABAD-CCBE-4B73-82BE-FEE4D49EC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253037"/>
            <a:ext cx="5573794" cy="106521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>
                <a:ea typeface="標楷體" charset="-120"/>
              </a:rPr>
              <a:t>Neurotransmitter Disorder (Dopamine)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419225"/>
            <a:ext cx="7620000" cy="4019550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>
                <a:ea typeface="標楷體" charset="-120"/>
              </a:rPr>
              <a:t>Hypo-arousal in brain</a:t>
            </a:r>
            <a:br>
              <a:rPr lang="zh-TW">
                <a:ea typeface="標楷體" charset="-120"/>
              </a:rPr>
            </a:br>
            <a:r>
              <a:rPr lang="zh-TW">
                <a:ea typeface="標楷體" charset="-120"/>
              </a:rPr>
              <a:t>(Reticular Activating System)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484313"/>
            <a:ext cx="5616575" cy="5335587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/>
              <a:t>Neuro-chemical Deficit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75594" y="-1569243"/>
            <a:ext cx="6000750" cy="9142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/>
              <a:t>Executive Function Deficit</a:t>
            </a:r>
          </a:p>
        </p:txBody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571500" y="1214438"/>
            <a:ext cx="8229600" cy="4525962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41313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800" dirty="0">
                <a:solidFill>
                  <a:srgbClr val="000000"/>
                </a:solidFill>
                <a:ea typeface="新細明體" charset="-120"/>
              </a:rPr>
              <a:t>Proposed by </a:t>
            </a:r>
            <a:r>
              <a:rPr lang="en-GB" altLang="zh-TW" sz="2800" dirty="0">
                <a:solidFill>
                  <a:srgbClr val="000000"/>
                </a:solidFill>
                <a:ea typeface="新細明體" charset="-120"/>
              </a:rPr>
              <a:t>Dr Russell </a:t>
            </a:r>
            <a:r>
              <a:rPr lang="zh-TW" sz="2800" dirty="0">
                <a:solidFill>
                  <a:srgbClr val="000000"/>
                </a:solidFill>
                <a:ea typeface="新細明體" charset="-120"/>
              </a:rPr>
              <a:t>Barkley in 1997</a:t>
            </a:r>
          </a:p>
          <a:p>
            <a:pPr marL="342900" indent="-341313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800" dirty="0">
                <a:solidFill>
                  <a:srgbClr val="000000"/>
                </a:solidFill>
                <a:ea typeface="新細明體" charset="-120"/>
              </a:rPr>
              <a:t>Review by Willcut in a meta-analysis of 83 studies in 2005 (N = 3734)</a:t>
            </a:r>
          </a:p>
          <a:p>
            <a:pPr marL="342900" indent="-341313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800" dirty="0">
                <a:solidFill>
                  <a:srgbClr val="000000"/>
                </a:solidFill>
                <a:ea typeface="新細明體" charset="-120"/>
              </a:rPr>
              <a:t>The Behavior Rating Inventory of Executive Function (BRIEF) evaluate eight domains of executive functioning(Gioia et al. 2000).</a:t>
            </a:r>
          </a:p>
          <a:p>
            <a:pPr lvl="1" indent="-284163">
              <a:lnSpc>
                <a:spcPct val="100000"/>
              </a:lnSpc>
              <a:spcBef>
                <a:spcPts val="563"/>
              </a:spcBef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 dirty="0">
                <a:solidFill>
                  <a:srgbClr val="000000"/>
                </a:solidFill>
                <a:ea typeface="新細明體" charset="-120"/>
              </a:rPr>
              <a:t> Inhibition, shifting (i.e., moving freely from one thing to another),</a:t>
            </a:r>
          </a:p>
          <a:p>
            <a:pPr lvl="1" indent="-284163">
              <a:lnSpc>
                <a:spcPct val="100000"/>
              </a:lnSpc>
              <a:spcBef>
                <a:spcPts val="563"/>
              </a:spcBef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 dirty="0">
                <a:solidFill>
                  <a:srgbClr val="000000"/>
                </a:solidFill>
                <a:ea typeface="新細明體" charset="-120"/>
              </a:rPr>
              <a:t> emotional control, initiation (i.e., beginning a task),</a:t>
            </a:r>
          </a:p>
          <a:p>
            <a:pPr lvl="1" indent="-284163">
              <a:lnSpc>
                <a:spcPct val="100000"/>
              </a:lnSpc>
              <a:spcBef>
                <a:spcPts val="563"/>
              </a:spcBef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 dirty="0">
                <a:solidFill>
                  <a:srgbClr val="000000"/>
                </a:solidFill>
                <a:ea typeface="新細明體" charset="-120"/>
              </a:rPr>
              <a:t> working memory, planning/organizing, </a:t>
            </a:r>
          </a:p>
          <a:p>
            <a:pPr lvl="1" indent="-284163">
              <a:lnSpc>
                <a:spcPct val="100000"/>
              </a:lnSpc>
              <a:spcBef>
                <a:spcPts val="563"/>
              </a:spcBef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 dirty="0">
                <a:solidFill>
                  <a:srgbClr val="000000"/>
                </a:solidFill>
                <a:ea typeface="新細明體" charset="-120"/>
              </a:rPr>
              <a:t>organizing materials, and monitoring (i.e., checking work)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250825" y="26035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b="1" dirty="0"/>
              <a:t>ADHD</a:t>
            </a:r>
            <a:r>
              <a:rPr lang="zh-TW" altLang="en-US" sz="3600" b="1" dirty="0">
                <a:ea typeface="新細明體" pitchFamily="18" charset="-120"/>
              </a:rPr>
              <a:t> 的病徵</a:t>
            </a:r>
            <a:r>
              <a:rPr lang="zh-TW" altLang="en-US" sz="3600" b="1" dirty="0">
                <a:latin typeface="新細明體" pitchFamily="18" charset="-120"/>
                <a:ea typeface="新細明體" pitchFamily="18" charset="-120"/>
              </a:rPr>
              <a:t>會隨著年歲增長而改變</a:t>
            </a:r>
            <a:endParaRPr lang="en-US" altLang="en-US" sz="3600" b="1" dirty="0"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770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68B3936-97D9-462E-8F9C-6DD5AFC5B2CD}" type="slidenum">
              <a:rPr lang="zh-TW" altLang="en-US"/>
              <a:pPr/>
              <a:t>3</a:t>
            </a:fld>
            <a:endParaRPr lang="en-US" altLang="zh-TW"/>
          </a:p>
        </p:txBody>
      </p:sp>
      <p:pic>
        <p:nvPicPr>
          <p:cNvPr id="9221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96975" y="1149350"/>
            <a:ext cx="6642100" cy="4981575"/>
          </a:xfrm>
        </p:spPr>
      </p:pic>
      <p:sp>
        <p:nvSpPr>
          <p:cNvPr id="9222" name="Rectangle 3"/>
          <p:cNvSpPr txBox="1">
            <a:spLocks noChangeArrowheads="1"/>
          </p:cNvSpPr>
          <p:nvPr/>
        </p:nvSpPr>
        <p:spPr bwMode="auto">
          <a:xfrm>
            <a:off x="1596157" y="6197600"/>
            <a:ext cx="583334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FF3300"/>
              </a:buClr>
            </a:pPr>
            <a:endParaRPr lang="en-US" altLang="zh-TW" sz="1200" b="0" dirty="0">
              <a:latin typeface="Verdana" pitchFamily="34" charset="0"/>
              <a:ea typeface="新細明體" pitchFamily="18" charset="-120"/>
            </a:endParaRP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</a:pPr>
            <a:r>
              <a:rPr lang="zh-TW" altLang="en-US" sz="1400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rPr>
              <a:t>圖片來源</a:t>
            </a:r>
            <a:r>
              <a:rPr lang="en-US" altLang="zh-TW" sz="1400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rPr>
              <a:t>: </a:t>
            </a:r>
            <a:r>
              <a:rPr lang="en-US" altLang="en-US" sz="1400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rPr>
              <a:t>Stahl's Essential Psychopharmacology, 3rd Ed. P 844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3300"/>
              </a:buClr>
              <a:buFontTx/>
              <a:buChar char="•"/>
            </a:pPr>
            <a:endParaRPr lang="en-US" altLang="zh-TW" sz="2400" b="0" dirty="0">
              <a:latin typeface="Verdana" pitchFamily="34" charset="0"/>
              <a:ea typeface="新細明體" pitchFamily="18" charset="-12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3436938"/>
          <a:ext cx="8534400" cy="549275"/>
        </p:xfrm>
        <a:graphic>
          <a:graphicData uri="http://schemas.openxmlformats.org/drawingml/2006/table">
            <a:tbl>
              <a:tblPr/>
              <a:tblGrid>
                <a:gridCol w="853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b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Arial" pitchFamily="34" charset="0"/>
                        </a:rPr>
                      </a:b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rgbClr val="222222"/>
                        </a:solidFill>
                        <a:effectLst/>
                        <a:latin typeface="Arial" pitchFamily="34" charset="0"/>
                        <a:ea typeface="新細明體" pitchFamily="18" charset="-120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3192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4000"/>
              <a:t>Executive Function Deficit</a:t>
            </a:r>
            <a:br>
              <a:rPr lang="zh-TW" sz="4000"/>
            </a:br>
            <a:r>
              <a:rPr lang="zh-TW" sz="4000"/>
              <a:t>(Frontal Lobe Deficit)</a:t>
            </a:r>
          </a:p>
        </p:txBody>
      </p:sp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507413" cy="4525963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41313">
              <a:lnSpc>
                <a:spcPct val="9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Poor working memory (Unable to hold information for further processing)</a:t>
            </a:r>
            <a:r>
              <a:rPr lang="zh-TW" sz="2400">
                <a:solidFill>
                  <a:srgbClr val="000000"/>
                </a:solidFill>
                <a:ea typeface="標楷體" charset="-120"/>
              </a:rPr>
              <a:t>短期記憶障礙</a:t>
            </a:r>
          </a:p>
          <a:p>
            <a:pPr marL="342900" indent="-341313">
              <a:lnSpc>
                <a:spcPct val="9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Poor organization of thoughts, time and space</a:t>
            </a:r>
            <a:r>
              <a:rPr lang="zh-TW" sz="2400">
                <a:solidFill>
                  <a:srgbClr val="000000"/>
                </a:solidFill>
                <a:ea typeface="標楷體" charset="-120"/>
              </a:rPr>
              <a:t>組織能力弱</a:t>
            </a:r>
          </a:p>
          <a:p>
            <a:pPr marL="342900" indent="-341313">
              <a:lnSpc>
                <a:spcPct val="9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Poor planning and prioritizing</a:t>
            </a:r>
            <a:r>
              <a:rPr lang="zh-TW" sz="2400">
                <a:solidFill>
                  <a:srgbClr val="000000"/>
                </a:solidFill>
                <a:ea typeface="標楷體" charset="-120"/>
              </a:rPr>
              <a:t>不分緩急先後</a:t>
            </a:r>
          </a:p>
          <a:p>
            <a:pPr marL="342900" indent="-341313">
              <a:lnSpc>
                <a:spcPct val="9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Poor arousal and activation</a:t>
            </a:r>
            <a:r>
              <a:rPr lang="zh-TW" sz="2400">
                <a:solidFill>
                  <a:srgbClr val="000000"/>
                </a:solidFill>
                <a:ea typeface="標楷體" charset="-120"/>
              </a:rPr>
              <a:t>腦部刺激不足</a:t>
            </a:r>
          </a:p>
          <a:p>
            <a:pPr marL="342900" indent="-341313">
              <a:lnSpc>
                <a:spcPct val="9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Poor self-regulation of emotion and control</a:t>
            </a:r>
            <a:r>
              <a:rPr lang="zh-TW" sz="2400">
                <a:solidFill>
                  <a:srgbClr val="000000"/>
                </a:solidFill>
                <a:ea typeface="標楷體" charset="-120"/>
              </a:rPr>
              <a:t>自制能力差</a:t>
            </a:r>
          </a:p>
          <a:p>
            <a:pPr marL="342900" indent="-341313">
              <a:lnSpc>
                <a:spcPct val="9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Poor internalization of speech (inner speech)</a:t>
            </a:r>
            <a:r>
              <a:rPr lang="zh-TW" sz="2400">
                <a:solidFill>
                  <a:srgbClr val="000000"/>
                </a:solidFill>
                <a:ea typeface="標楷體" charset="-120"/>
              </a:rPr>
              <a:t>內省力差</a:t>
            </a:r>
          </a:p>
          <a:p>
            <a:pPr marL="342900" indent="-341313">
              <a:lnSpc>
                <a:spcPct val="9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Poor inhibition of verbal &amp; non-verbal response</a:t>
            </a:r>
            <a:r>
              <a:rPr lang="zh-TW" sz="2400">
                <a:solidFill>
                  <a:srgbClr val="000000"/>
                </a:solidFill>
                <a:ea typeface="標楷體" charset="-120"/>
              </a:rPr>
              <a:t>不能自制</a:t>
            </a:r>
          </a:p>
          <a:p>
            <a:pPr marL="342900" indent="-341313">
              <a:lnSpc>
                <a:spcPct val="9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Unable to retrieve and analyse information</a:t>
            </a:r>
            <a:r>
              <a:rPr lang="zh-TW" sz="2400">
                <a:solidFill>
                  <a:srgbClr val="000000"/>
                </a:solidFill>
                <a:ea typeface="標楷體" charset="-120"/>
              </a:rPr>
              <a:t>不能提取及分析</a:t>
            </a:r>
          </a:p>
          <a:p>
            <a:pPr marL="342900" indent="-341313">
              <a:lnSpc>
                <a:spcPct val="9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Unable to follow through the plan &amp; action</a:t>
            </a:r>
            <a:r>
              <a:rPr lang="zh-TW" sz="2400">
                <a:solidFill>
                  <a:srgbClr val="000000"/>
                </a:solidFill>
                <a:ea typeface="標楷體" charset="-120"/>
              </a:rPr>
              <a:t>不能貫徹始終</a:t>
            </a:r>
          </a:p>
          <a:p>
            <a:pPr marL="342900" indent="-341313">
              <a:lnSpc>
                <a:spcPct val="9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Poor decision making &amp; problem solving</a:t>
            </a:r>
            <a:r>
              <a:rPr lang="zh-TW" sz="2400">
                <a:solidFill>
                  <a:srgbClr val="000000"/>
                </a:solidFill>
                <a:ea typeface="標楷體" charset="-120"/>
              </a:rPr>
              <a:t>未能有效解決困難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/>
              <a:t>Treatment Algorithm of ADHD </a:t>
            </a:r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2398713" y="1504950"/>
            <a:ext cx="4362450" cy="365125"/>
          </a:xfrm>
          <a:prstGeom prst="rect">
            <a:avLst/>
          </a:prstGeom>
          <a:solidFill>
            <a:srgbClr val="FFFFFF"/>
          </a:solidFill>
          <a:ln w="9360" cap="flat">
            <a:noFill/>
            <a:miter lim="800000"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Parent/teacher of child (6-12yr) complaint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141663" y="2492375"/>
            <a:ext cx="2133600" cy="365125"/>
          </a:xfrm>
          <a:prstGeom prst="rect">
            <a:avLst/>
          </a:prstGeom>
          <a:solidFill>
            <a:srgbClr val="FFFFFF"/>
          </a:solidFill>
          <a:ln w="9360" cap="flat">
            <a:noFill/>
            <a:miter lim="800000"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Diagnosis of ADHD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2416175" y="3357563"/>
            <a:ext cx="3741738" cy="365125"/>
          </a:xfrm>
          <a:prstGeom prst="rect">
            <a:avLst/>
          </a:prstGeom>
          <a:solidFill>
            <a:srgbClr val="FFFFFF"/>
          </a:solidFill>
          <a:ln w="9360" cap="flat">
            <a:noFill/>
            <a:miter lim="800000"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Evaluation of associated conditions</a:t>
            </a: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184150" y="4437063"/>
            <a:ext cx="2917825" cy="1462087"/>
          </a:xfrm>
          <a:prstGeom prst="rect">
            <a:avLst/>
          </a:prstGeom>
          <a:solidFill>
            <a:srgbClr val="FFFFFF"/>
          </a:solidFill>
          <a:ln w="9360" cap="flat">
            <a:noFill/>
            <a:miter lim="800000"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Non-drug treatment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Remedial Education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Environmental modification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Behavioural therapy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Social skills training</a:t>
            </a: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5445125" y="4437063"/>
            <a:ext cx="3400652" cy="1475873"/>
          </a:xfrm>
          <a:prstGeom prst="rect">
            <a:avLst/>
          </a:prstGeom>
          <a:solidFill>
            <a:srgbClr val="FFFFFF"/>
          </a:solidFill>
          <a:ln w="9360" cap="flat">
            <a:noFill/>
            <a:miter lim="800000"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dirty="0">
                <a:solidFill>
                  <a:srgbClr val="000000"/>
                </a:solidFill>
                <a:ea typeface="新細明體" charset="-120"/>
              </a:rPr>
              <a:t>Drug treatment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Ritalin or Ritalin LA or </a:t>
            </a:r>
            <a:r>
              <a:rPr lang="en-US" dirty="0" err="1">
                <a:solidFill>
                  <a:srgbClr val="000000"/>
                </a:solidFill>
                <a:ea typeface="新細明體" charset="-120"/>
              </a:rPr>
              <a:t>Concerta</a:t>
            </a:r>
            <a:endParaRPr lang="en-US" dirty="0">
              <a:solidFill>
                <a:srgbClr val="000000"/>
              </a:solidFill>
              <a:ea typeface="新細明體" charset="-12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dirty="0" err="1">
                <a:solidFill>
                  <a:srgbClr val="000000"/>
                </a:solidFill>
                <a:ea typeface="新細明體" charset="-120"/>
              </a:rPr>
              <a:t>Sttrattera</a:t>
            </a:r>
            <a:endParaRPr lang="en-US" dirty="0">
              <a:solidFill>
                <a:srgbClr val="000000"/>
              </a:solidFill>
              <a:ea typeface="新細明體" charset="-12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dirty="0" err="1">
                <a:solidFill>
                  <a:srgbClr val="000000"/>
                </a:solidFill>
                <a:ea typeface="新細明體" charset="-120"/>
              </a:rPr>
              <a:t>Wellbutrin</a:t>
            </a:r>
            <a:endParaRPr lang="en-US" dirty="0">
              <a:solidFill>
                <a:srgbClr val="000000"/>
              </a:solidFill>
              <a:ea typeface="新細明體" charset="-12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dirty="0" err="1">
                <a:solidFill>
                  <a:srgbClr val="000000"/>
                </a:solidFill>
                <a:ea typeface="新細明體" charset="-120"/>
              </a:rPr>
              <a:t>Clonidine</a:t>
            </a:r>
            <a:endParaRPr lang="en-US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>
            <a:off x="4284663" y="3716338"/>
            <a:ext cx="1150937" cy="1512887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4068763" y="4076700"/>
            <a:ext cx="523875" cy="365125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NO</a:t>
            </a:r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>
            <a:off x="4284663" y="1916113"/>
            <a:ext cx="1587" cy="576262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>
            <a:off x="4284663" y="2852738"/>
            <a:ext cx="1587" cy="504825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>
            <a:off x="5292725" y="2636838"/>
            <a:ext cx="1800225" cy="1587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7096125" y="2420938"/>
            <a:ext cx="1765300" cy="365125"/>
          </a:xfrm>
          <a:prstGeom prst="rect">
            <a:avLst/>
          </a:prstGeom>
          <a:solidFill>
            <a:srgbClr val="FFFF00"/>
          </a:solidFill>
          <a:ln w="9360" cap="flat">
            <a:noFill/>
            <a:miter lim="800000"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Re-assessment</a:t>
            </a:r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6229350" y="2349500"/>
            <a:ext cx="523875" cy="365125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NO</a:t>
            </a:r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4286250" y="2924175"/>
            <a:ext cx="638175" cy="365125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YES</a:t>
            </a:r>
          </a:p>
        </p:txBody>
      </p:sp>
      <p:sp>
        <p:nvSpPr>
          <p:cNvPr id="53263" name="Line 15"/>
          <p:cNvSpPr>
            <a:spLocks noChangeShapeType="1"/>
          </p:cNvSpPr>
          <p:nvPr/>
        </p:nvSpPr>
        <p:spPr bwMode="auto">
          <a:xfrm flipH="1">
            <a:off x="3130550" y="3716338"/>
            <a:ext cx="1155700" cy="1584325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>
            <a:off x="6156325" y="3573463"/>
            <a:ext cx="936625" cy="1587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53265" name="Rectangle 17"/>
          <p:cNvSpPr>
            <a:spLocks noChangeArrowheads="1"/>
          </p:cNvSpPr>
          <p:nvPr/>
        </p:nvSpPr>
        <p:spPr bwMode="auto">
          <a:xfrm>
            <a:off x="7075488" y="3305175"/>
            <a:ext cx="1714500" cy="365125"/>
          </a:xfrm>
          <a:prstGeom prst="rect">
            <a:avLst/>
          </a:prstGeom>
          <a:solidFill>
            <a:srgbClr val="FFFF00"/>
          </a:solidFill>
          <a:ln w="9360" cap="flat">
            <a:noFill/>
            <a:miter lim="800000"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Expert Referral</a:t>
            </a:r>
          </a:p>
        </p:txBody>
      </p:sp>
      <p:sp>
        <p:nvSpPr>
          <p:cNvPr id="53266" name="Rectangle 18"/>
          <p:cNvSpPr>
            <a:spLocks noChangeArrowheads="1"/>
          </p:cNvSpPr>
          <p:nvPr/>
        </p:nvSpPr>
        <p:spPr bwMode="auto">
          <a:xfrm>
            <a:off x="6157913" y="3284538"/>
            <a:ext cx="638175" cy="365125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YES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466057" y="-1462881"/>
            <a:ext cx="6215062" cy="9144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6762" y="6480278"/>
            <a:ext cx="5644637" cy="23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/>
            <a:r>
              <a:rPr lang="en-US" sz="1000" dirty="0">
                <a:solidFill>
                  <a:schemeClr val="tx1"/>
                </a:solidFill>
              </a:rPr>
              <a:t>Stevens, L.J., et al; Am J </a:t>
            </a:r>
            <a:r>
              <a:rPr lang="en-US" sz="1000" dirty="0" err="1">
                <a:solidFill>
                  <a:schemeClr val="tx1"/>
                </a:solidFill>
              </a:rPr>
              <a:t>Clin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Nutr</a:t>
            </a:r>
            <a:r>
              <a:rPr lang="en-US" sz="1000" dirty="0">
                <a:solidFill>
                  <a:schemeClr val="tx1"/>
                </a:solidFill>
              </a:rPr>
              <a:t>, 1995. 62(4): p. 761-8</a:t>
            </a:r>
          </a:p>
        </p:txBody>
      </p:sp>
      <p:grpSp>
        <p:nvGrpSpPr>
          <p:cNvPr id="2" name="קבוצה 2"/>
          <p:cNvGrpSpPr/>
          <p:nvPr/>
        </p:nvGrpSpPr>
        <p:grpSpPr>
          <a:xfrm>
            <a:off x="755576" y="2573730"/>
            <a:ext cx="4465679" cy="2413077"/>
            <a:chOff x="-235888" y="2419262"/>
            <a:chExt cx="5954238" cy="2413077"/>
          </a:xfrm>
        </p:grpSpPr>
        <p:sp>
          <p:nvSpPr>
            <p:cNvPr id="8" name="TextBox 7"/>
            <p:cNvSpPr txBox="1"/>
            <p:nvPr/>
          </p:nvSpPr>
          <p:spPr>
            <a:xfrm>
              <a:off x="766917" y="2419262"/>
              <a:ext cx="475656" cy="3785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000" dirty="0"/>
                <a:t>2.5</a:t>
              </a:r>
              <a:endParaRPr lang="he-IL" sz="1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6917" y="2822411"/>
              <a:ext cx="475656" cy="3785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rtl="0"/>
              <a:r>
                <a:rPr lang="en-US" sz="1000" dirty="0"/>
                <a:t>2.0</a:t>
              </a:r>
              <a:endParaRPr lang="he-IL" sz="1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6917" y="3225560"/>
              <a:ext cx="475656" cy="3785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rtl="0"/>
              <a:r>
                <a:rPr lang="en-US" sz="1000" dirty="0"/>
                <a:t>1.5</a:t>
              </a:r>
              <a:endParaRPr lang="he-IL" sz="1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6917" y="3628709"/>
              <a:ext cx="475656" cy="3785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rtl="0"/>
              <a:r>
                <a:rPr lang="en-US" sz="1000" dirty="0"/>
                <a:t>1.0</a:t>
              </a:r>
              <a:endParaRPr lang="he-IL" sz="1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6917" y="4031858"/>
              <a:ext cx="475656" cy="3785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rtl="0"/>
              <a:r>
                <a:rPr lang="en-US" sz="1000" dirty="0"/>
                <a:t>0.5</a:t>
              </a:r>
              <a:endParaRPr lang="he-IL" sz="1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6917" y="4435007"/>
              <a:ext cx="475656" cy="3785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rtl="0"/>
              <a:r>
                <a:rPr lang="en-US" sz="1000" dirty="0"/>
                <a:t>0.0</a:t>
              </a:r>
              <a:endParaRPr lang="he-IL" sz="1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07793" y="4568292"/>
              <a:ext cx="1188829" cy="26404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200" b="1" dirty="0"/>
                <a:t>DHA</a:t>
              </a:r>
              <a:endParaRPr lang="he-IL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29521" y="4568292"/>
              <a:ext cx="1188829" cy="26404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200" b="1" dirty="0"/>
                <a:t>EPA</a:t>
              </a:r>
              <a:endParaRPr lang="he-IL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80193" y="2428388"/>
              <a:ext cx="493083" cy="23544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000" dirty="0"/>
                <a:t>0.3</a:t>
              </a:r>
              <a:endParaRPr lang="he-IL" sz="1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80193" y="3102298"/>
              <a:ext cx="493083" cy="23544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rtl="0"/>
              <a:r>
                <a:rPr lang="en-US" sz="1000" dirty="0"/>
                <a:t>0.2</a:t>
              </a:r>
              <a:endParaRPr lang="he-IL" sz="1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80193" y="3776208"/>
              <a:ext cx="493083" cy="23544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rtl="0"/>
              <a:r>
                <a:rPr lang="en-US" sz="1000" dirty="0"/>
                <a:t>0.1</a:t>
              </a:r>
              <a:endParaRPr lang="he-IL" sz="1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80193" y="4450119"/>
              <a:ext cx="493083" cy="23544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rtl="0"/>
              <a:r>
                <a:rPr lang="en-US" sz="1000" dirty="0"/>
                <a:t>0.0</a:t>
              </a:r>
              <a:endParaRPr lang="he-IL" sz="1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235888" y="3056099"/>
              <a:ext cx="1379880" cy="95090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sz="1200" b="1" dirty="0"/>
                <a:t>% </a:t>
              </a:r>
              <a:r>
                <a:rPr lang="en-US" sz="1200" b="1" dirty="0">
                  <a:solidFill>
                    <a:schemeClr val="tx1"/>
                  </a:solidFill>
                </a:rPr>
                <a:t>FATTY ACIDS OF PLASMA POLAR LIPIDS</a:t>
              </a:r>
              <a:endParaRPr lang="he-IL" sz="1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4" name="d5316511-38d5-4a2a-9a01-f53b7e539d93" descr="9FE37715-2937-4AD2-B2F4-17072B1D95D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416" y="2643269"/>
            <a:ext cx="3736568" cy="210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קבוצה 31"/>
          <p:cNvGrpSpPr/>
          <p:nvPr/>
        </p:nvGrpSpPr>
        <p:grpSpPr>
          <a:xfrm>
            <a:off x="1366670" y="5299817"/>
            <a:ext cx="995505" cy="753967"/>
            <a:chOff x="7081531" y="2587018"/>
            <a:chExt cx="1327340" cy="753967"/>
          </a:xfrm>
        </p:grpSpPr>
        <p:sp>
          <p:nvSpPr>
            <p:cNvPr id="43" name="מלבן 32"/>
            <p:cNvSpPr/>
            <p:nvPr/>
          </p:nvSpPr>
          <p:spPr>
            <a:xfrm>
              <a:off x="7081531" y="2866697"/>
              <a:ext cx="188014" cy="16297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4" name="מלבן 33"/>
            <p:cNvSpPr/>
            <p:nvPr/>
          </p:nvSpPr>
          <p:spPr>
            <a:xfrm>
              <a:off x="7081536" y="2626527"/>
              <a:ext cx="180000" cy="180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267254" y="2587018"/>
              <a:ext cx="1141617" cy="4357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sz="1200" dirty="0"/>
                <a:t>Control n=43</a:t>
              </a:r>
              <a:endParaRPr lang="he-IL" sz="12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211347" y="2905225"/>
              <a:ext cx="1141617" cy="4357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sz="1200" dirty="0"/>
                <a:t>ADHD n=53</a:t>
              </a:r>
              <a:endParaRPr lang="he-IL" sz="1200" dirty="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755576" y="2071678"/>
            <a:ext cx="4826619" cy="434666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5" name="Group 1"/>
          <p:cNvGrpSpPr/>
          <p:nvPr/>
        </p:nvGrpSpPr>
        <p:grpSpPr>
          <a:xfrm>
            <a:off x="5618684" y="2043682"/>
            <a:ext cx="2319316" cy="4343167"/>
            <a:chOff x="6095914" y="1878092"/>
            <a:chExt cx="3092420" cy="4343167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3341" y="2876303"/>
              <a:ext cx="1029295" cy="2496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FC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8705" y="2876303"/>
              <a:ext cx="1029295" cy="2496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rgbClr val="FFC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3341" y="3869571"/>
              <a:ext cx="1055027" cy="150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8191908" y="2327445"/>
              <a:ext cx="996426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ADHD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738703" y="2327445"/>
              <a:ext cx="1240851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</a:rPr>
                <a:t>Control 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095914" y="1878092"/>
              <a:ext cx="609363" cy="18663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6103169" y="4372793"/>
              <a:ext cx="609364" cy="18484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1158731" y="152410"/>
            <a:ext cx="7755233" cy="1463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anose="020B0604020202020204" pitchFamily="34" charset="0"/>
              </a:rPr>
              <a:t>Omega-3 Levels were Significantly Lower ADHD Patients Compared to Healthy Controls</a:t>
            </a:r>
          </a:p>
        </p:txBody>
      </p:sp>
    </p:spTree>
    <p:extLst>
      <p:ext uri="{BB962C8B-B14F-4D97-AF65-F5344CB8AC3E}">
        <p14:creationId xmlns:p14="http://schemas.microsoft.com/office/powerpoint/2010/main" val="19660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59632" y="1340768"/>
            <a:ext cx="7337463" cy="632336"/>
          </a:xfrm>
        </p:spPr>
        <p:txBody>
          <a:bodyPr>
            <a:normAutofit fontScale="90000"/>
          </a:bodyPr>
          <a:lstStyle/>
          <a:p>
            <a: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PS-Omega-3- A lipid based innovative product for the clinical dietary management of ADHD</a:t>
            </a:r>
            <a:br>
              <a:rPr lang="en-US" sz="37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</a:br>
            <a:br>
              <a:rPr lang="he-IL" sz="4000" b="1" dirty="0"/>
            </a:br>
            <a:br>
              <a:rPr lang="en-US" sz="4000" b="1" dirty="0"/>
            </a:br>
            <a:endParaRPr lang="he-IL" sz="4000" b="1" dirty="0"/>
          </a:p>
        </p:txBody>
      </p:sp>
      <p:pic>
        <p:nvPicPr>
          <p:cNvPr id="6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616" y="2992702"/>
            <a:ext cx="5857875" cy="2686050"/>
          </a:xfrm>
          <a:prstGeom prst="rect">
            <a:avLst/>
          </a:prstGeom>
        </p:spPr>
      </p:pic>
      <p:grpSp>
        <p:nvGrpSpPr>
          <p:cNvPr id="3" name="Group 6"/>
          <p:cNvGrpSpPr/>
          <p:nvPr/>
        </p:nvGrpSpPr>
        <p:grpSpPr>
          <a:xfrm>
            <a:off x="3615201" y="4571555"/>
            <a:ext cx="1028237" cy="980408"/>
            <a:chOff x="2892862" y="4162480"/>
            <a:chExt cx="1370983" cy="980408"/>
          </a:xfrm>
        </p:grpSpPr>
        <p:sp>
          <p:nvSpPr>
            <p:cNvPr id="8" name="Left Arrow 7"/>
            <p:cNvSpPr/>
            <p:nvPr/>
          </p:nvSpPr>
          <p:spPr bwMode="auto">
            <a:xfrm>
              <a:off x="2892862" y="4162480"/>
              <a:ext cx="1370983" cy="980408"/>
            </a:xfrm>
            <a:prstGeom prst="leftArrow">
              <a:avLst>
                <a:gd name="adj1" fmla="val 68463"/>
                <a:gd name="adj2" fmla="val 50000"/>
              </a:avLst>
            </a:prstGeom>
            <a:solidFill>
              <a:srgbClr val="3DCED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rtl="0" fontAlgn="base">
                <a:lnSpc>
                  <a:spcPct val="21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94691" y="4450183"/>
              <a:ext cx="1034900" cy="3213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Serine</a:t>
              </a:r>
            </a:p>
          </p:txBody>
        </p:sp>
      </p:grpSp>
      <p:grpSp>
        <p:nvGrpSpPr>
          <p:cNvPr id="4" name="Group 12"/>
          <p:cNvGrpSpPr/>
          <p:nvPr/>
        </p:nvGrpSpPr>
        <p:grpSpPr>
          <a:xfrm>
            <a:off x="6925752" y="3791611"/>
            <a:ext cx="932398" cy="980408"/>
            <a:chOff x="7262333" y="3181820"/>
            <a:chExt cx="1243198" cy="980408"/>
          </a:xfrm>
        </p:grpSpPr>
        <p:sp>
          <p:nvSpPr>
            <p:cNvPr id="14" name="Left Arrow 13"/>
            <p:cNvSpPr/>
            <p:nvPr/>
          </p:nvSpPr>
          <p:spPr bwMode="auto">
            <a:xfrm>
              <a:off x="7262333" y="3181820"/>
              <a:ext cx="1243198" cy="980408"/>
            </a:xfrm>
            <a:prstGeom prst="leftArrow">
              <a:avLst>
                <a:gd name="adj1" fmla="val 68463"/>
                <a:gd name="adj2" fmla="val 50000"/>
              </a:avLst>
            </a:prstGeom>
            <a:solidFill>
              <a:srgbClr val="0099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rtl="0" fontAlgn="base">
                <a:lnSpc>
                  <a:spcPct val="21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16330" y="3465615"/>
              <a:ext cx="770896" cy="3213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EPA</a:t>
              </a:r>
            </a:p>
          </p:txBody>
        </p:sp>
      </p:grpSp>
      <p:sp>
        <p:nvSpPr>
          <p:cNvPr id="11" name="כותרת 1"/>
          <p:cNvSpPr txBox="1">
            <a:spLocks/>
          </p:cNvSpPr>
          <p:nvPr/>
        </p:nvSpPr>
        <p:spPr>
          <a:xfrm>
            <a:off x="391285" y="1543728"/>
            <a:ext cx="8286293" cy="6323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sz="2800" b="1" dirty="0"/>
          </a:p>
        </p:txBody>
      </p:sp>
    </p:spTree>
    <p:extLst>
      <p:ext uri="{BB962C8B-B14F-4D97-AF65-F5344CB8AC3E}">
        <p14:creationId xmlns:p14="http://schemas.microsoft.com/office/powerpoint/2010/main" val="383975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19090" y="253093"/>
            <a:ext cx="5834447" cy="632336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The Roles of PS-Omega-3</a:t>
            </a:r>
            <a:endParaRPr lang="he-IL" sz="33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5" name="מלבן 153"/>
          <p:cNvSpPr/>
          <p:nvPr/>
        </p:nvSpPr>
        <p:spPr>
          <a:xfrm>
            <a:off x="1874672" y="1316332"/>
            <a:ext cx="4142929" cy="407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</a:rPr>
              <a:t>Regulate Neurotransmitter release</a:t>
            </a:r>
          </a:p>
        </p:txBody>
      </p:sp>
      <p:sp>
        <p:nvSpPr>
          <p:cNvPr id="17" name="Freeform 16"/>
          <p:cNvSpPr/>
          <p:nvPr/>
        </p:nvSpPr>
        <p:spPr>
          <a:xfrm>
            <a:off x="5117331" y="1900401"/>
            <a:ext cx="1185809" cy="4063999"/>
          </a:xfrm>
          <a:custGeom>
            <a:avLst/>
            <a:gdLst>
              <a:gd name="connsiteX0" fmla="*/ 0 w 1489769"/>
              <a:gd name="connsiteY0" fmla="*/ 148977 h 4063999"/>
              <a:gd name="connsiteX1" fmla="*/ 148977 w 1489769"/>
              <a:gd name="connsiteY1" fmla="*/ 0 h 4063999"/>
              <a:gd name="connsiteX2" fmla="*/ 1340792 w 1489769"/>
              <a:gd name="connsiteY2" fmla="*/ 0 h 4063999"/>
              <a:gd name="connsiteX3" fmla="*/ 1489769 w 1489769"/>
              <a:gd name="connsiteY3" fmla="*/ 148977 h 4063999"/>
              <a:gd name="connsiteX4" fmla="*/ 1489769 w 1489769"/>
              <a:gd name="connsiteY4" fmla="*/ 3915022 h 4063999"/>
              <a:gd name="connsiteX5" fmla="*/ 1340792 w 1489769"/>
              <a:gd name="connsiteY5" fmla="*/ 4063999 h 4063999"/>
              <a:gd name="connsiteX6" fmla="*/ 148977 w 1489769"/>
              <a:gd name="connsiteY6" fmla="*/ 4063999 h 4063999"/>
              <a:gd name="connsiteX7" fmla="*/ 0 w 1489769"/>
              <a:gd name="connsiteY7" fmla="*/ 3915022 h 4063999"/>
              <a:gd name="connsiteX8" fmla="*/ 0 w 1489769"/>
              <a:gd name="connsiteY8" fmla="*/ 148977 h 406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9769" h="4063999">
                <a:moveTo>
                  <a:pt x="0" y="148977"/>
                </a:moveTo>
                <a:cubicBezTo>
                  <a:pt x="0" y="66699"/>
                  <a:pt x="66699" y="0"/>
                  <a:pt x="148977" y="0"/>
                </a:cubicBezTo>
                <a:lnTo>
                  <a:pt x="1340792" y="0"/>
                </a:lnTo>
                <a:cubicBezTo>
                  <a:pt x="1423070" y="0"/>
                  <a:pt x="1489769" y="66699"/>
                  <a:pt x="1489769" y="148977"/>
                </a:cubicBezTo>
                <a:lnTo>
                  <a:pt x="1489769" y="3915022"/>
                </a:lnTo>
                <a:cubicBezTo>
                  <a:pt x="1489769" y="3997300"/>
                  <a:pt x="1423070" y="4063999"/>
                  <a:pt x="1340792" y="4063999"/>
                </a:cubicBezTo>
                <a:lnTo>
                  <a:pt x="148977" y="4063999"/>
                </a:lnTo>
                <a:cubicBezTo>
                  <a:pt x="66699" y="4063999"/>
                  <a:pt x="0" y="3997300"/>
                  <a:pt x="0" y="3915022"/>
                </a:cubicBezTo>
                <a:lnTo>
                  <a:pt x="0" y="148977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1718056" rIns="92456" bIns="905255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1700" dirty="0">
              <a:latin typeface="Calibri" panose="020F0502020204030204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612953" y="1900401"/>
            <a:ext cx="1117327" cy="4063999"/>
          </a:xfrm>
          <a:custGeom>
            <a:avLst/>
            <a:gdLst>
              <a:gd name="connsiteX0" fmla="*/ 0 w 1489769"/>
              <a:gd name="connsiteY0" fmla="*/ 148977 h 4063999"/>
              <a:gd name="connsiteX1" fmla="*/ 148977 w 1489769"/>
              <a:gd name="connsiteY1" fmla="*/ 0 h 4063999"/>
              <a:gd name="connsiteX2" fmla="*/ 1340792 w 1489769"/>
              <a:gd name="connsiteY2" fmla="*/ 0 h 4063999"/>
              <a:gd name="connsiteX3" fmla="*/ 1489769 w 1489769"/>
              <a:gd name="connsiteY3" fmla="*/ 148977 h 4063999"/>
              <a:gd name="connsiteX4" fmla="*/ 1489769 w 1489769"/>
              <a:gd name="connsiteY4" fmla="*/ 3915022 h 4063999"/>
              <a:gd name="connsiteX5" fmla="*/ 1340792 w 1489769"/>
              <a:gd name="connsiteY5" fmla="*/ 4063999 h 4063999"/>
              <a:gd name="connsiteX6" fmla="*/ 148977 w 1489769"/>
              <a:gd name="connsiteY6" fmla="*/ 4063999 h 4063999"/>
              <a:gd name="connsiteX7" fmla="*/ 0 w 1489769"/>
              <a:gd name="connsiteY7" fmla="*/ 3915022 h 4063999"/>
              <a:gd name="connsiteX8" fmla="*/ 0 w 1489769"/>
              <a:gd name="connsiteY8" fmla="*/ 148977 h 406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9769" h="4063999">
                <a:moveTo>
                  <a:pt x="0" y="148977"/>
                </a:moveTo>
                <a:cubicBezTo>
                  <a:pt x="0" y="66699"/>
                  <a:pt x="66699" y="0"/>
                  <a:pt x="148977" y="0"/>
                </a:cubicBezTo>
                <a:lnTo>
                  <a:pt x="1340792" y="0"/>
                </a:lnTo>
                <a:cubicBezTo>
                  <a:pt x="1423070" y="0"/>
                  <a:pt x="1489769" y="66699"/>
                  <a:pt x="1489769" y="148977"/>
                </a:cubicBezTo>
                <a:lnTo>
                  <a:pt x="1489769" y="3915022"/>
                </a:lnTo>
                <a:cubicBezTo>
                  <a:pt x="1489769" y="3997300"/>
                  <a:pt x="1423070" y="4063999"/>
                  <a:pt x="1340792" y="4063999"/>
                </a:cubicBezTo>
                <a:lnTo>
                  <a:pt x="148977" y="4063999"/>
                </a:lnTo>
                <a:cubicBezTo>
                  <a:pt x="66699" y="4063999"/>
                  <a:pt x="0" y="3997300"/>
                  <a:pt x="0" y="3915022"/>
                </a:cubicBezTo>
                <a:lnTo>
                  <a:pt x="0" y="148977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1718056" rIns="92456" bIns="905255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1700" dirty="0">
              <a:latin typeface="Calibri" panose="020F050202020403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664124" y="2144239"/>
            <a:ext cx="1014984" cy="1353312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000" r="-3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2763800" y="1900401"/>
            <a:ext cx="1117327" cy="4063999"/>
          </a:xfrm>
          <a:custGeom>
            <a:avLst/>
            <a:gdLst>
              <a:gd name="connsiteX0" fmla="*/ 0 w 1489769"/>
              <a:gd name="connsiteY0" fmla="*/ 148977 h 4063999"/>
              <a:gd name="connsiteX1" fmla="*/ 148977 w 1489769"/>
              <a:gd name="connsiteY1" fmla="*/ 0 h 4063999"/>
              <a:gd name="connsiteX2" fmla="*/ 1340792 w 1489769"/>
              <a:gd name="connsiteY2" fmla="*/ 0 h 4063999"/>
              <a:gd name="connsiteX3" fmla="*/ 1489769 w 1489769"/>
              <a:gd name="connsiteY3" fmla="*/ 148977 h 4063999"/>
              <a:gd name="connsiteX4" fmla="*/ 1489769 w 1489769"/>
              <a:gd name="connsiteY4" fmla="*/ 3915022 h 4063999"/>
              <a:gd name="connsiteX5" fmla="*/ 1340792 w 1489769"/>
              <a:gd name="connsiteY5" fmla="*/ 4063999 h 4063999"/>
              <a:gd name="connsiteX6" fmla="*/ 148977 w 1489769"/>
              <a:gd name="connsiteY6" fmla="*/ 4063999 h 4063999"/>
              <a:gd name="connsiteX7" fmla="*/ 0 w 1489769"/>
              <a:gd name="connsiteY7" fmla="*/ 3915022 h 4063999"/>
              <a:gd name="connsiteX8" fmla="*/ 0 w 1489769"/>
              <a:gd name="connsiteY8" fmla="*/ 148977 h 406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9769" h="4063999">
                <a:moveTo>
                  <a:pt x="0" y="148977"/>
                </a:moveTo>
                <a:cubicBezTo>
                  <a:pt x="0" y="66699"/>
                  <a:pt x="66699" y="0"/>
                  <a:pt x="148977" y="0"/>
                </a:cubicBezTo>
                <a:lnTo>
                  <a:pt x="1340792" y="0"/>
                </a:lnTo>
                <a:cubicBezTo>
                  <a:pt x="1423070" y="0"/>
                  <a:pt x="1489769" y="66699"/>
                  <a:pt x="1489769" y="148977"/>
                </a:cubicBezTo>
                <a:lnTo>
                  <a:pt x="1489769" y="3915022"/>
                </a:lnTo>
                <a:cubicBezTo>
                  <a:pt x="1489769" y="3997300"/>
                  <a:pt x="1423070" y="4063999"/>
                  <a:pt x="1340792" y="4063999"/>
                </a:cubicBezTo>
                <a:lnTo>
                  <a:pt x="148977" y="4063999"/>
                </a:lnTo>
                <a:cubicBezTo>
                  <a:pt x="66699" y="4063999"/>
                  <a:pt x="0" y="3997300"/>
                  <a:pt x="0" y="3915022"/>
                </a:cubicBezTo>
                <a:lnTo>
                  <a:pt x="0" y="148977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1718056" rIns="92456" bIns="905255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</a:rPr>
              <a:t>Regulates the cell membrane Fluidity</a:t>
            </a:r>
            <a:endParaRPr lang="he-IL" sz="17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821264" y="2127457"/>
            <a:ext cx="1014984" cy="1353312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000" r="-2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Oval 12"/>
          <p:cNvSpPr/>
          <p:nvPr/>
        </p:nvSpPr>
        <p:spPr>
          <a:xfrm>
            <a:off x="5194109" y="2127457"/>
            <a:ext cx="1014984" cy="1353312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7" name="Freeform 156"/>
          <p:cNvSpPr/>
          <p:nvPr/>
        </p:nvSpPr>
        <p:spPr>
          <a:xfrm>
            <a:off x="6368152" y="1900401"/>
            <a:ext cx="1076546" cy="4063999"/>
          </a:xfrm>
          <a:custGeom>
            <a:avLst/>
            <a:gdLst>
              <a:gd name="connsiteX0" fmla="*/ 0 w 1489769"/>
              <a:gd name="connsiteY0" fmla="*/ 148977 h 4063999"/>
              <a:gd name="connsiteX1" fmla="*/ 148977 w 1489769"/>
              <a:gd name="connsiteY1" fmla="*/ 0 h 4063999"/>
              <a:gd name="connsiteX2" fmla="*/ 1340792 w 1489769"/>
              <a:gd name="connsiteY2" fmla="*/ 0 h 4063999"/>
              <a:gd name="connsiteX3" fmla="*/ 1489769 w 1489769"/>
              <a:gd name="connsiteY3" fmla="*/ 148977 h 4063999"/>
              <a:gd name="connsiteX4" fmla="*/ 1489769 w 1489769"/>
              <a:gd name="connsiteY4" fmla="*/ 3915022 h 4063999"/>
              <a:gd name="connsiteX5" fmla="*/ 1340792 w 1489769"/>
              <a:gd name="connsiteY5" fmla="*/ 4063999 h 4063999"/>
              <a:gd name="connsiteX6" fmla="*/ 148977 w 1489769"/>
              <a:gd name="connsiteY6" fmla="*/ 4063999 h 4063999"/>
              <a:gd name="connsiteX7" fmla="*/ 0 w 1489769"/>
              <a:gd name="connsiteY7" fmla="*/ 3915022 h 4063999"/>
              <a:gd name="connsiteX8" fmla="*/ 0 w 1489769"/>
              <a:gd name="connsiteY8" fmla="*/ 148977 h 406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9769" h="4063999">
                <a:moveTo>
                  <a:pt x="0" y="148977"/>
                </a:moveTo>
                <a:cubicBezTo>
                  <a:pt x="0" y="66699"/>
                  <a:pt x="66699" y="0"/>
                  <a:pt x="148977" y="0"/>
                </a:cubicBezTo>
                <a:lnTo>
                  <a:pt x="1340792" y="0"/>
                </a:lnTo>
                <a:cubicBezTo>
                  <a:pt x="1423070" y="0"/>
                  <a:pt x="1489769" y="66699"/>
                  <a:pt x="1489769" y="148977"/>
                </a:cubicBezTo>
                <a:lnTo>
                  <a:pt x="1489769" y="3915022"/>
                </a:lnTo>
                <a:cubicBezTo>
                  <a:pt x="1489769" y="3997300"/>
                  <a:pt x="1423070" y="4063999"/>
                  <a:pt x="1340792" y="4063999"/>
                </a:cubicBezTo>
                <a:lnTo>
                  <a:pt x="148977" y="4063999"/>
                </a:lnTo>
                <a:cubicBezTo>
                  <a:pt x="66699" y="4063999"/>
                  <a:pt x="0" y="3997300"/>
                  <a:pt x="0" y="3915022"/>
                </a:cubicBezTo>
                <a:lnTo>
                  <a:pt x="0" y="148977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1718056" rIns="92456" bIns="905255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1700" dirty="0">
              <a:latin typeface="Calibri" panose="020F050202020403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390389" y="2149182"/>
            <a:ext cx="1014984" cy="1353312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000" r="-2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3946137" y="1900401"/>
            <a:ext cx="1117327" cy="4063999"/>
          </a:xfrm>
          <a:custGeom>
            <a:avLst/>
            <a:gdLst>
              <a:gd name="connsiteX0" fmla="*/ 0 w 1489769"/>
              <a:gd name="connsiteY0" fmla="*/ 148977 h 4063999"/>
              <a:gd name="connsiteX1" fmla="*/ 148977 w 1489769"/>
              <a:gd name="connsiteY1" fmla="*/ 0 h 4063999"/>
              <a:gd name="connsiteX2" fmla="*/ 1340792 w 1489769"/>
              <a:gd name="connsiteY2" fmla="*/ 0 h 4063999"/>
              <a:gd name="connsiteX3" fmla="*/ 1489769 w 1489769"/>
              <a:gd name="connsiteY3" fmla="*/ 148977 h 4063999"/>
              <a:gd name="connsiteX4" fmla="*/ 1489769 w 1489769"/>
              <a:gd name="connsiteY4" fmla="*/ 3915022 h 4063999"/>
              <a:gd name="connsiteX5" fmla="*/ 1340792 w 1489769"/>
              <a:gd name="connsiteY5" fmla="*/ 4063999 h 4063999"/>
              <a:gd name="connsiteX6" fmla="*/ 148977 w 1489769"/>
              <a:gd name="connsiteY6" fmla="*/ 4063999 h 4063999"/>
              <a:gd name="connsiteX7" fmla="*/ 0 w 1489769"/>
              <a:gd name="connsiteY7" fmla="*/ 3915022 h 4063999"/>
              <a:gd name="connsiteX8" fmla="*/ 0 w 1489769"/>
              <a:gd name="connsiteY8" fmla="*/ 148977 h 406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9769" h="4063999">
                <a:moveTo>
                  <a:pt x="0" y="148977"/>
                </a:moveTo>
                <a:cubicBezTo>
                  <a:pt x="0" y="66699"/>
                  <a:pt x="66699" y="0"/>
                  <a:pt x="148977" y="0"/>
                </a:cubicBezTo>
                <a:lnTo>
                  <a:pt x="1340792" y="0"/>
                </a:lnTo>
                <a:cubicBezTo>
                  <a:pt x="1423070" y="0"/>
                  <a:pt x="1489769" y="66699"/>
                  <a:pt x="1489769" y="148977"/>
                </a:cubicBezTo>
                <a:lnTo>
                  <a:pt x="1489769" y="3915022"/>
                </a:lnTo>
                <a:cubicBezTo>
                  <a:pt x="1489769" y="3997300"/>
                  <a:pt x="1423070" y="4063999"/>
                  <a:pt x="1340792" y="4063999"/>
                </a:cubicBezTo>
                <a:lnTo>
                  <a:pt x="148977" y="4063999"/>
                </a:lnTo>
                <a:cubicBezTo>
                  <a:pt x="66699" y="4063999"/>
                  <a:pt x="0" y="3997300"/>
                  <a:pt x="0" y="3915022"/>
                </a:cubicBezTo>
                <a:lnTo>
                  <a:pt x="0" y="148977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1718056" rIns="92456" bIns="905255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he-IL" sz="1700" dirty="0">
              <a:latin typeface="Calibri" panose="020F050202020403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13941" y="2144239"/>
            <a:ext cx="1014984" cy="1353312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ctangle 2"/>
          <p:cNvSpPr/>
          <p:nvPr/>
        </p:nvSpPr>
        <p:spPr>
          <a:xfrm>
            <a:off x="4013941" y="3844584"/>
            <a:ext cx="970106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dirty="0">
                <a:latin typeface="Calibri" panose="020F0502020204030204" pitchFamily="34" charset="0"/>
              </a:rPr>
              <a:t> Modulates cell survival and cell growth</a:t>
            </a:r>
            <a:endParaRPr lang="he-IL" sz="1700" dirty="0"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1315" y="3834581"/>
            <a:ext cx="897977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dirty="0">
                <a:latin typeface="Calibri" panose="020F0502020204030204" pitchFamily="34" charset="0"/>
              </a:rPr>
              <a:t>Forms the cell membrane</a:t>
            </a:r>
            <a:endParaRPr lang="he-IL" sz="1700" dirty="0"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0098" y="3834580"/>
            <a:ext cx="1229552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dirty="0">
                <a:latin typeface="Calibri" panose="020F0502020204030204" pitchFamily="34" charset="0"/>
              </a:rPr>
              <a:t>Regulates </a:t>
            </a:r>
            <a:br>
              <a:rPr lang="en-US" sz="1700" dirty="0">
                <a:latin typeface="Calibri" panose="020F0502020204030204" pitchFamily="34" charset="0"/>
              </a:rPr>
            </a:br>
            <a:r>
              <a:rPr lang="en-US" sz="1700" dirty="0">
                <a:latin typeface="Calibri" panose="020F0502020204030204" pitchFamily="34" charset="0"/>
              </a:rPr>
              <a:t>cell to cell communication</a:t>
            </a:r>
            <a:endParaRPr lang="he-IL" sz="1700" dirty="0"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49650" y="3856307"/>
            <a:ext cx="1095047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dirty="0">
                <a:latin typeface="Calibri" panose="020F0502020204030204" pitchFamily="34" charset="0"/>
              </a:rPr>
              <a:t>Increases Omega-3 bioavailability to the brain</a:t>
            </a:r>
            <a:endParaRPr lang="he-IL" sz="17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49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59669" y="-1153318"/>
            <a:ext cx="6858000" cy="91678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8DB8E19-0F01-4E08-9F37-52E18E9E43DC}"/>
              </a:ext>
            </a:extLst>
          </p:cNvPr>
          <p:cNvSpPr txBox="1"/>
          <p:nvPr/>
        </p:nvSpPr>
        <p:spPr>
          <a:xfrm>
            <a:off x="3131840" y="188640"/>
            <a:ext cx="3571812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世界各地</a:t>
            </a:r>
            <a:r>
              <a:rPr lang="en-US" altLang="zh-TW" sz="2400" dirty="0">
                <a:latin typeface="+mn-lt"/>
                <a:ea typeface="標楷體" panose="03000509000000000000" pitchFamily="65" charset="-120"/>
              </a:rPr>
              <a:t>ADHD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發病率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4614434" cy="632336"/>
          </a:xfrm>
        </p:spPr>
        <p:txBody>
          <a:bodyPr>
            <a:noAutofit/>
          </a:bodyPr>
          <a:lstStyle/>
          <a:p>
            <a:r>
              <a:rPr lang="en-US" sz="33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PS-Omega-3 Increases Omega-3 Bioavailability into Brain Tissue</a:t>
            </a:r>
            <a:endParaRPr lang="he-IL" sz="33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413895" y="6053121"/>
            <a:ext cx="4877772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000" dirty="0" err="1">
                <a:solidFill>
                  <a:schemeClr val="tx1"/>
                </a:solidFill>
                <a:latin typeface="Calibri" panose="020F0502020204030204" pitchFamily="34" charset="0"/>
              </a:rPr>
              <a:t>Vaisman</a:t>
            </a:r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</a:rPr>
              <a:t>, N. et al., Progress in Neuro-Psychopharmacology &amp; Biological Psychiatry, 2009: p. 952-959.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4467" y="5791123"/>
            <a:ext cx="3729452" cy="5502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</a:rPr>
              <a:t>* P&lt;0.05 Analysis of variance followed by multiple comparison for each pair</a:t>
            </a:r>
          </a:p>
          <a:p>
            <a:pPr algn="l" rtl="0"/>
            <a:endParaRPr lang="he-IL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5685" y="2200941"/>
            <a:ext cx="348299" cy="2354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</a:rPr>
              <a:t>20</a:t>
            </a:r>
            <a:endParaRPr lang="he-IL" sz="1000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5685" y="2863571"/>
            <a:ext cx="348299" cy="2354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</a:rPr>
              <a:t>15</a:t>
            </a:r>
            <a:endParaRPr lang="he-IL" sz="1000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35685" y="3551751"/>
            <a:ext cx="348299" cy="2354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</a:rPr>
              <a:t>10</a:t>
            </a:r>
            <a:endParaRPr lang="he-IL" sz="1000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35685" y="4221090"/>
            <a:ext cx="348299" cy="2354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en-US" sz="1000" dirty="0">
                <a:latin typeface="Calibri" panose="020F0502020204030204" pitchFamily="34" charset="0"/>
              </a:rPr>
              <a:t>5</a:t>
            </a:r>
            <a:endParaRPr lang="he-IL" sz="1000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5685" y="4909271"/>
            <a:ext cx="348299" cy="2354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en-US" sz="1000" dirty="0">
                <a:latin typeface="Calibri" panose="020F0502020204030204" pitchFamily="34" charset="0"/>
              </a:rPr>
              <a:t>0</a:t>
            </a:r>
            <a:endParaRPr lang="he-IL" sz="1000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78699" y="5033790"/>
            <a:ext cx="710053" cy="2640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Control</a:t>
            </a:r>
            <a:endParaRPr lang="he-IL" sz="1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49858" y="5032298"/>
            <a:ext cx="697716" cy="2640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Soy-PS</a:t>
            </a:r>
            <a:endParaRPr lang="he-IL" sz="1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14908" y="5060992"/>
            <a:ext cx="542204" cy="4357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Fish Oil</a:t>
            </a:r>
            <a:endParaRPr lang="he-IL" sz="1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89835" y="5025173"/>
            <a:ext cx="542204" cy="7791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Soy-PS + Fish Oil</a:t>
            </a:r>
            <a:endParaRPr lang="he-IL" sz="1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97483" y="5024343"/>
            <a:ext cx="1008981" cy="2640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PS-Omega 3</a:t>
            </a:r>
            <a:endParaRPr lang="he-IL" sz="1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189537" y="3486556"/>
            <a:ext cx="2784477" cy="3070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</a:rPr>
              <a:t>%Omega-3 of Total Fatty Acids</a:t>
            </a:r>
            <a:endParaRPr lang="he-IL" sz="15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תמונה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32" y="1785926"/>
            <a:ext cx="3321026" cy="33616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97483" y="1742844"/>
            <a:ext cx="676490" cy="35951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978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79ddbe80-331c-4ac5-94db-ead38eadfd39" descr="CC2FC0E4-4FA5-49BB-B5DB-1533713CBDF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785" y="2589817"/>
            <a:ext cx="3281745" cy="29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57775" y="6493489"/>
            <a:ext cx="7802654" cy="23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/>
            <a:r>
              <a:rPr lang="en-US" sz="1000" dirty="0" err="1"/>
              <a:t>Vaisman</a:t>
            </a:r>
            <a:r>
              <a:rPr lang="en-US" sz="1000" dirty="0"/>
              <a:t>, N., et al., m J </a:t>
            </a:r>
            <a:r>
              <a:rPr lang="en-US" sz="1000" dirty="0" err="1"/>
              <a:t>Clin</a:t>
            </a:r>
            <a:r>
              <a:rPr lang="en-US" sz="1000" dirty="0"/>
              <a:t> </a:t>
            </a:r>
            <a:r>
              <a:rPr lang="en-US" sz="1000" dirty="0" err="1"/>
              <a:t>Nutr</a:t>
            </a:r>
            <a:r>
              <a:rPr lang="en-US" sz="1000" dirty="0"/>
              <a:t>, 2008. 87(5): p. 1170-80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893092" y="3773086"/>
            <a:ext cx="2039815" cy="2640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IMPROVEMENT</a:t>
            </a:r>
            <a:endParaRPr lang="he-IL" sz="1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30592" y="3348324"/>
            <a:ext cx="657650" cy="109414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000" b="1" dirty="0">
                <a:solidFill>
                  <a:schemeClr val="tx1"/>
                </a:solidFill>
              </a:rPr>
              <a:t>TOVA SCORE: MEAN </a:t>
            </a:r>
            <a:r>
              <a:rPr lang="en-US" sz="1000" b="1" dirty="0">
                <a:solidFill>
                  <a:schemeClr val="tx1"/>
                </a:solidFill>
                <a:latin typeface="Calibri" panose="020F0502020204030204" pitchFamily="34" charset="0"/>
              </a:rPr>
              <a:t>CHANGE</a:t>
            </a:r>
            <a:r>
              <a:rPr lang="en-US" sz="1000" b="1" dirty="0">
                <a:solidFill>
                  <a:schemeClr val="tx1"/>
                </a:solidFill>
              </a:rPr>
              <a:t> FROM BASELINE</a:t>
            </a:r>
            <a:endParaRPr lang="he-IL" sz="10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1326" y="2394337"/>
            <a:ext cx="278842" cy="2354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00" dirty="0"/>
              <a:t>6</a:t>
            </a:r>
            <a:endParaRPr lang="he-IL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2522601" y="3080655"/>
            <a:ext cx="278842" cy="2354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en-US" sz="1000" dirty="0"/>
              <a:t>4</a:t>
            </a:r>
            <a:endParaRPr lang="he-IL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2522601" y="3654405"/>
            <a:ext cx="278842" cy="2354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en-US" sz="1000" dirty="0"/>
              <a:t>2</a:t>
            </a:r>
            <a:endParaRPr lang="he-IL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2522601" y="4228157"/>
            <a:ext cx="278842" cy="2354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en-US" sz="1000" dirty="0"/>
              <a:t>0</a:t>
            </a:r>
            <a:endParaRPr lang="he-IL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2522601" y="4801908"/>
            <a:ext cx="278842" cy="3785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en-US" sz="1000" dirty="0"/>
              <a:t>-2</a:t>
            </a:r>
            <a:endParaRPr lang="he-IL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2522601" y="5375657"/>
            <a:ext cx="278842" cy="3785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en-US" sz="1000" dirty="0"/>
              <a:t>-4</a:t>
            </a:r>
            <a:endParaRPr lang="he-IL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2799277" y="5498256"/>
            <a:ext cx="103121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PLACEBO</a:t>
            </a:r>
            <a:b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050" b="1" dirty="0">
                <a:solidFill>
                  <a:schemeClr val="tx1"/>
                </a:solidFill>
                <a:latin typeface="Calibri" panose="020F0502020204030204" pitchFamily="34" charset="0"/>
              </a:rPr>
              <a:t>n=21</a:t>
            </a:r>
            <a:endParaRPr lang="he-IL" sz="105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38571" y="5498256"/>
            <a:ext cx="103121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FISH OIL  </a:t>
            </a:r>
            <a:b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050" b="1" dirty="0">
                <a:solidFill>
                  <a:schemeClr val="tx1"/>
                </a:solidFill>
                <a:latin typeface="Calibri" panose="020F0502020204030204" pitchFamily="34" charset="0"/>
              </a:rPr>
              <a:t>n=22</a:t>
            </a:r>
            <a:endParaRPr lang="he-IL" sz="105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77864" y="5498256"/>
            <a:ext cx="103121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PS-OMEGA 3 </a:t>
            </a:r>
            <a:b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050" b="1" dirty="0">
                <a:solidFill>
                  <a:schemeClr val="tx1"/>
                </a:solidFill>
                <a:latin typeface="Calibri" panose="020F0502020204030204" pitchFamily="34" charset="0"/>
              </a:rPr>
              <a:t>n=18</a:t>
            </a:r>
            <a:endParaRPr lang="he-IL" sz="1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98026" y="5951416"/>
            <a:ext cx="4491492" cy="2354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000" dirty="0">
                <a:latin typeface="Calibri" panose="020F0502020204030204" pitchFamily="34" charset="0"/>
              </a:rPr>
              <a:t>* Values not sharing a common superscript letter are significantly different, p&lt;0.05</a:t>
            </a:r>
            <a:endParaRPr lang="he-IL" sz="1000" dirty="0"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03112" y="5138052"/>
            <a:ext cx="278842" cy="2927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a</a:t>
            </a:r>
            <a:endParaRPr lang="he-IL" sz="14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20640" y="3119084"/>
            <a:ext cx="278842" cy="2927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400" b="1" dirty="0">
                <a:solidFill>
                  <a:srgbClr val="C00000"/>
                </a:solidFill>
              </a:rPr>
              <a:t>b</a:t>
            </a:r>
            <a:endParaRPr lang="he-IL" sz="14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85802" y="2597826"/>
            <a:ext cx="278842" cy="2927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400" b="1" dirty="0">
                <a:solidFill>
                  <a:srgbClr val="C00000"/>
                </a:solidFill>
              </a:rPr>
              <a:t>c</a:t>
            </a:r>
            <a:endParaRPr lang="he-IL" sz="1400" b="1" dirty="0">
              <a:solidFill>
                <a:srgbClr val="C00000"/>
              </a:solidFill>
            </a:endParaRPr>
          </a:p>
        </p:txBody>
      </p:sp>
      <p:cxnSp>
        <p:nvCxnSpPr>
          <p:cNvPr id="27" name="מחבר חץ ישר 26"/>
          <p:cNvCxnSpPr/>
          <p:nvPr/>
        </p:nvCxnSpPr>
        <p:spPr>
          <a:xfrm flipV="1">
            <a:off x="2030591" y="2744923"/>
            <a:ext cx="0" cy="2522543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71604" y="785794"/>
            <a:ext cx="5736116" cy="19882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10000"/>
              </a:lnSpc>
              <a:spcBef>
                <a:spcPct val="0"/>
              </a:spcBef>
            </a:pPr>
            <a:r>
              <a:rPr lang="en-US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PS-Omega-3 was Clinically Shown to Improve ADHD Symptoms in Children Compared to Omega-3</a:t>
            </a:r>
            <a:r>
              <a:rPr lang="en-US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Fish Oil</a:t>
            </a:r>
            <a:endParaRPr lang="he-IL" sz="28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0216" y="297531"/>
            <a:ext cx="3411511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33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anose="020B0604020202020204" pitchFamily="34" charset="0"/>
              </a:rPr>
              <a:t>Clinical Evidence</a:t>
            </a:r>
          </a:p>
        </p:txBody>
      </p:sp>
    </p:spTree>
    <p:extLst>
      <p:ext uri="{BB962C8B-B14F-4D97-AF65-F5344CB8AC3E}">
        <p14:creationId xmlns:p14="http://schemas.microsoft.com/office/powerpoint/2010/main" val="3464397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49d45f1-8026-4f84-b0ce-0e94d216ea90" descr="30E4E74C-F252-4243-948E-F8416EE52A9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115" y="2450165"/>
            <a:ext cx="4736229" cy="31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 rot="-1500000">
            <a:off x="4484168" y="1930746"/>
            <a:ext cx="1334729" cy="3785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000" b="1" dirty="0">
                <a:solidFill>
                  <a:srgbClr val="FF0000"/>
                </a:solidFill>
                <a:latin typeface="Calibri" panose="020F0502020204030204" pitchFamily="34" charset="0"/>
              </a:rPr>
              <a:t>GLOBAL: RESTLESS/IMPULSIVE</a:t>
            </a:r>
            <a:endParaRPr lang="he-IL" sz="1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714356"/>
            <a:ext cx="7774367" cy="63233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600" b="1" dirty="0"/>
              <a:t>PS-Omega-3 Significantly Improved Several ADHD Symptoms in </a:t>
            </a:r>
            <a:br>
              <a:rPr lang="en-US" sz="2600" b="1" dirty="0"/>
            </a:br>
            <a:r>
              <a:rPr lang="en-US" sz="2600" b="1" dirty="0"/>
              <a:t>Hyperactive-Impulsive Children</a:t>
            </a: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2143203" y="6094778"/>
            <a:ext cx="5620964" cy="664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/>
            <a:r>
              <a:rPr lang="en-US" sz="1000" dirty="0">
                <a:latin typeface="Calibri" pitchFamily="34" charset="0"/>
              </a:rPr>
              <a:t>Results within  the subgroup: Children were included in this subgroup if they had an abnormal baseline score (&gt;62) in at least two out of the following CRS-T subscales: Oppositional, Hyperactivity, ADHD-index, or Global: Emotional </a:t>
            </a:r>
            <a:r>
              <a:rPr lang="en-US" sz="1000" dirty="0" err="1">
                <a:latin typeface="Calibri" pitchFamily="34" charset="0"/>
              </a:rPr>
              <a:t>lability</a:t>
            </a:r>
            <a:r>
              <a:rPr lang="en-US" sz="1000" dirty="0">
                <a:latin typeface="Calibri" pitchFamily="34" charset="0"/>
              </a:rPr>
              <a:t>.  #p ≤ 0.1 , *p &lt; 0.05, Based on analysis of covariance controlled for gender and age</a:t>
            </a:r>
          </a:p>
        </p:txBody>
      </p:sp>
      <p:sp>
        <p:nvSpPr>
          <p:cNvPr id="22" name="TextBox 21"/>
          <p:cNvSpPr txBox="1"/>
          <p:nvPr/>
        </p:nvSpPr>
        <p:spPr>
          <a:xfrm rot="-1500000">
            <a:off x="3030369" y="2083556"/>
            <a:ext cx="892837" cy="3785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000" b="1" dirty="0">
                <a:solidFill>
                  <a:srgbClr val="FF0000"/>
                </a:solidFill>
                <a:latin typeface="Calibri" panose="020F0502020204030204" pitchFamily="34" charset="0"/>
              </a:rPr>
              <a:t>HYPERACTIVITY</a:t>
            </a:r>
            <a:endParaRPr lang="he-IL" sz="1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-1500000">
            <a:off x="3779604" y="2171792"/>
            <a:ext cx="671052" cy="3785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000" b="1" dirty="0">
                <a:solidFill>
                  <a:srgbClr val="FF0000"/>
                </a:solidFill>
                <a:latin typeface="Calibri" panose="020F0502020204030204" pitchFamily="34" charset="0"/>
              </a:rPr>
              <a:t>ADHD-INDEX</a:t>
            </a:r>
            <a:endParaRPr lang="he-IL" sz="1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-1500000">
            <a:off x="5186665" y="2069988"/>
            <a:ext cx="1032387" cy="3785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000" b="1" dirty="0">
                <a:solidFill>
                  <a:srgbClr val="FF0000"/>
                </a:solidFill>
                <a:latin typeface="Calibri" panose="020F0502020204030204" pitchFamily="34" charset="0"/>
              </a:rPr>
              <a:t>DSM-IV: INATTENTIVE</a:t>
            </a:r>
            <a:endParaRPr lang="he-IL" sz="1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-1500000">
            <a:off x="5936840" y="1872810"/>
            <a:ext cx="1484714" cy="3785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000" b="1" dirty="0">
                <a:solidFill>
                  <a:srgbClr val="FF0000"/>
                </a:solidFill>
                <a:latin typeface="Calibri" panose="020F0502020204030204" pitchFamily="34" charset="0"/>
              </a:rPr>
              <a:t>DSM-IV: HYPERACTIVE-IMPULSIVE</a:t>
            </a:r>
            <a:endParaRPr lang="he-IL" sz="1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-1500000">
            <a:off x="6642316" y="2148938"/>
            <a:ext cx="752168" cy="3785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000" b="1" dirty="0">
                <a:solidFill>
                  <a:srgbClr val="FF0000"/>
                </a:solidFill>
                <a:latin typeface="Calibri" panose="020F0502020204030204" pitchFamily="34" charset="0"/>
              </a:rPr>
              <a:t>DSM-IV: TOTAL</a:t>
            </a:r>
            <a:endParaRPr lang="he-IL" sz="1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11145" y="2469311"/>
            <a:ext cx="270000" cy="2354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00" b="1" dirty="0"/>
              <a:t>0</a:t>
            </a:r>
            <a:endParaRPr lang="he-IL" sz="10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411145" y="2897688"/>
            <a:ext cx="270000" cy="3785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00" b="1" dirty="0"/>
              <a:t>-1</a:t>
            </a:r>
            <a:endParaRPr lang="he-IL" sz="1000" b="1" dirty="0"/>
          </a:p>
        </p:txBody>
      </p:sp>
      <p:sp>
        <p:nvSpPr>
          <p:cNvPr id="36" name="TextBox 35"/>
          <p:cNvSpPr txBox="1"/>
          <p:nvPr/>
        </p:nvSpPr>
        <p:spPr>
          <a:xfrm flipH="1">
            <a:off x="2411145" y="3326064"/>
            <a:ext cx="270000" cy="3785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00" b="1" dirty="0"/>
              <a:t>-2</a:t>
            </a:r>
            <a:endParaRPr lang="he-IL" sz="1000" b="1" dirty="0"/>
          </a:p>
        </p:txBody>
      </p:sp>
      <p:sp>
        <p:nvSpPr>
          <p:cNvPr id="37" name="TextBox 36"/>
          <p:cNvSpPr txBox="1"/>
          <p:nvPr/>
        </p:nvSpPr>
        <p:spPr>
          <a:xfrm flipH="1">
            <a:off x="2411145" y="3754442"/>
            <a:ext cx="270000" cy="3785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00" b="1" dirty="0"/>
              <a:t>-3</a:t>
            </a:r>
            <a:endParaRPr lang="he-IL" sz="1000" b="1" dirty="0"/>
          </a:p>
        </p:txBody>
      </p:sp>
      <p:sp>
        <p:nvSpPr>
          <p:cNvPr id="38" name="TextBox 37"/>
          <p:cNvSpPr txBox="1"/>
          <p:nvPr/>
        </p:nvSpPr>
        <p:spPr>
          <a:xfrm flipH="1">
            <a:off x="2411145" y="4182819"/>
            <a:ext cx="270000" cy="3785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00" b="1" dirty="0"/>
              <a:t>-4</a:t>
            </a:r>
            <a:endParaRPr lang="he-IL" sz="1000" b="1" dirty="0"/>
          </a:p>
        </p:txBody>
      </p:sp>
      <p:sp>
        <p:nvSpPr>
          <p:cNvPr id="40" name="TextBox 39"/>
          <p:cNvSpPr txBox="1"/>
          <p:nvPr/>
        </p:nvSpPr>
        <p:spPr>
          <a:xfrm flipH="1">
            <a:off x="2411145" y="5467953"/>
            <a:ext cx="270000" cy="3785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00" dirty="0"/>
              <a:t>-7</a:t>
            </a:r>
            <a:endParaRPr lang="he-IL" sz="1000" dirty="0"/>
          </a:p>
        </p:txBody>
      </p:sp>
      <p:sp>
        <p:nvSpPr>
          <p:cNvPr id="41" name="TextBox 40"/>
          <p:cNvSpPr txBox="1"/>
          <p:nvPr/>
        </p:nvSpPr>
        <p:spPr>
          <a:xfrm flipH="1">
            <a:off x="2411145" y="5039573"/>
            <a:ext cx="270000" cy="3785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00" b="1" dirty="0"/>
              <a:t>-6</a:t>
            </a:r>
            <a:endParaRPr lang="he-IL" sz="1000" b="1" dirty="0"/>
          </a:p>
        </p:txBody>
      </p:sp>
      <p:sp>
        <p:nvSpPr>
          <p:cNvPr id="42" name="TextBox 41"/>
          <p:cNvSpPr txBox="1"/>
          <p:nvPr/>
        </p:nvSpPr>
        <p:spPr>
          <a:xfrm flipH="1">
            <a:off x="2411145" y="4611196"/>
            <a:ext cx="270000" cy="3785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00" b="1" dirty="0"/>
              <a:t>-5</a:t>
            </a:r>
            <a:endParaRPr lang="he-IL" sz="1000" b="1" dirty="0"/>
          </a:p>
        </p:txBody>
      </p:sp>
      <p:grpSp>
        <p:nvGrpSpPr>
          <p:cNvPr id="3" name="קבוצה 46"/>
          <p:cNvGrpSpPr/>
          <p:nvPr/>
        </p:nvGrpSpPr>
        <p:grpSpPr>
          <a:xfrm>
            <a:off x="7275155" y="5114096"/>
            <a:ext cx="992313" cy="883165"/>
            <a:chOff x="7079211" y="2490050"/>
            <a:chExt cx="1323084" cy="883165"/>
          </a:xfrm>
        </p:grpSpPr>
        <p:sp>
          <p:nvSpPr>
            <p:cNvPr id="43" name="מלבן 42"/>
            <p:cNvSpPr/>
            <p:nvPr/>
          </p:nvSpPr>
          <p:spPr>
            <a:xfrm>
              <a:off x="7079211" y="2536504"/>
              <a:ext cx="180000" cy="180000"/>
            </a:xfrm>
            <a:prstGeom prst="rect">
              <a:avLst/>
            </a:prstGeom>
            <a:solidFill>
              <a:srgbClr val="E5E7E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260678" y="2937455"/>
              <a:ext cx="1141617" cy="4357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CRS-Parents</a:t>
              </a:r>
              <a:endParaRPr lang="he-IL" sz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259211" y="2490050"/>
              <a:ext cx="1141617" cy="4357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CRS-Teachers</a:t>
              </a:r>
              <a:endParaRPr lang="he-IL" sz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 rot="16200000">
            <a:off x="995976" y="3785572"/>
            <a:ext cx="2039815" cy="2640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200" b="1" dirty="0">
                <a:solidFill>
                  <a:schemeClr val="tx1"/>
                </a:solidFill>
              </a:rPr>
              <a:t>IMPROVEMENT</a:t>
            </a:r>
            <a:endParaRPr lang="he-IL" sz="1200" b="1" dirty="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150348" y="3196028"/>
            <a:ext cx="614014" cy="1571998"/>
          </a:xfrm>
          <a:prstGeom prst="rect">
            <a:avLst/>
          </a:prstGeom>
          <a:noFill/>
        </p:spPr>
        <p:txBody>
          <a:bodyPr vert="vert270" wrap="square" rtlCol="1">
            <a:spAutoFit/>
          </a:bodyPr>
          <a:lstStyle/>
          <a:p>
            <a:pPr algn="ctr" rtl="0"/>
            <a:r>
              <a:rPr lang="en-US" sz="1000" b="1" dirty="0">
                <a:solidFill>
                  <a:schemeClr val="tx1"/>
                </a:solidFill>
              </a:rPr>
              <a:t>PLACEBO-ADJUSTED  CHANGE FROM BASELINE</a:t>
            </a:r>
            <a:endParaRPr lang="he-IL" sz="1000" b="1" dirty="0">
              <a:solidFill>
                <a:schemeClr val="tx1"/>
              </a:solidFill>
            </a:endParaRPr>
          </a:p>
        </p:txBody>
      </p:sp>
      <p:cxnSp>
        <p:nvCxnSpPr>
          <p:cNvPr id="51" name="מחבר חץ ישר 50"/>
          <p:cNvCxnSpPr/>
          <p:nvPr/>
        </p:nvCxnSpPr>
        <p:spPr>
          <a:xfrm>
            <a:off x="2143203" y="2592419"/>
            <a:ext cx="0" cy="3042098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exagon 29" descr="http://thumb7.shutterstock.com/thumb_small/285859/105089849/stock-vector-family-stick-figure-silhouettes-of-father-mother-and-child-105089849.jpg"/>
          <p:cNvSpPr/>
          <p:nvPr/>
        </p:nvSpPr>
        <p:spPr>
          <a:xfrm>
            <a:off x="8123472" y="5538659"/>
            <a:ext cx="320220" cy="36332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Hexagon 30" descr="http://www.enkoeducation.com/wordpress/wp-content/uploads/2014/07/Professeur.jpg"/>
          <p:cNvSpPr/>
          <p:nvPr/>
        </p:nvSpPr>
        <p:spPr>
          <a:xfrm>
            <a:off x="8113890" y="5078219"/>
            <a:ext cx="329802" cy="36792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מלבן 42"/>
          <p:cNvSpPr/>
          <p:nvPr/>
        </p:nvSpPr>
        <p:spPr>
          <a:xfrm>
            <a:off x="7275155" y="5600585"/>
            <a:ext cx="135000" cy="180000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3" name="Rectangle 32"/>
          <p:cNvSpPr/>
          <p:nvPr/>
        </p:nvSpPr>
        <p:spPr>
          <a:xfrm>
            <a:off x="0" y="6479435"/>
            <a:ext cx="2864465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Manor I., et. al. Eur psychiatry, </a:t>
            </a:r>
            <a:r>
              <a:rPr lang="en-US" sz="1000" dirty="0">
                <a:solidFill>
                  <a:schemeClr val="tx1"/>
                </a:solidFill>
              </a:rPr>
              <a:t>2012 Jul;27(5):335-42.</a:t>
            </a:r>
            <a:endParaRPr lang="en-US" sz="1000" dirty="0">
              <a:solidFill>
                <a:schemeClr val="tx1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0210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29"/>
          <p:cNvGrpSpPr/>
          <p:nvPr/>
        </p:nvGrpSpPr>
        <p:grpSpPr>
          <a:xfrm>
            <a:off x="3357554" y="2786058"/>
            <a:ext cx="2789821" cy="2442939"/>
            <a:chOff x="3093887" y="2628171"/>
            <a:chExt cx="2789821" cy="2442939"/>
          </a:xfrm>
        </p:grpSpPr>
        <p:pic>
          <p:nvPicPr>
            <p:cNvPr id="20" name="תמונה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887" y="2662710"/>
              <a:ext cx="2789821" cy="2408400"/>
            </a:xfrm>
            <a:prstGeom prst="rect">
              <a:avLst/>
            </a:prstGeom>
          </p:spPr>
        </p:pic>
        <p:sp>
          <p:nvSpPr>
            <p:cNvPr id="21" name="TextBox 24"/>
            <p:cNvSpPr txBox="1"/>
            <p:nvPr/>
          </p:nvSpPr>
          <p:spPr>
            <a:xfrm>
              <a:off x="3649229" y="2628171"/>
              <a:ext cx="1815005" cy="55399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b="1" dirty="0">
                  <a:latin typeface="Calibri" panose="020F0502020204030204" pitchFamily="34" charset="0"/>
                </a:rPr>
                <a:t>Children with ADHD symptoms  </a:t>
              </a:r>
              <a:endParaRPr lang="he-IL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" name="קבוצה 19"/>
          <p:cNvGrpSpPr/>
          <p:nvPr/>
        </p:nvGrpSpPr>
        <p:grpSpPr>
          <a:xfrm>
            <a:off x="1142976" y="1214422"/>
            <a:ext cx="2195188" cy="1948416"/>
            <a:chOff x="1331640" y="1677560"/>
            <a:chExt cx="2260162" cy="1948416"/>
          </a:xfrm>
        </p:grpSpPr>
        <p:sp>
          <p:nvSpPr>
            <p:cNvPr id="11" name="משושה 10"/>
            <p:cNvSpPr/>
            <p:nvPr/>
          </p:nvSpPr>
          <p:spPr>
            <a:xfrm>
              <a:off x="1331640" y="1677560"/>
              <a:ext cx="2260162" cy="1948416"/>
            </a:xfrm>
            <a:prstGeom prst="hexagon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66347" y="2190103"/>
              <a:ext cx="2190750" cy="138050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</a:rPr>
                <a:t>Children/parents who are reluctant to start drug therapy</a:t>
              </a:r>
              <a:endParaRPr lang="he-IL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" name="קבוצה 18"/>
          <p:cNvGrpSpPr/>
          <p:nvPr/>
        </p:nvGrpSpPr>
        <p:grpSpPr>
          <a:xfrm>
            <a:off x="1071538" y="4143380"/>
            <a:ext cx="2123750" cy="1948416"/>
            <a:chOff x="1331640" y="4149080"/>
            <a:chExt cx="2260162" cy="1948416"/>
          </a:xfrm>
        </p:grpSpPr>
        <p:sp>
          <p:nvSpPr>
            <p:cNvPr id="12" name="משושה 11"/>
            <p:cNvSpPr/>
            <p:nvPr/>
          </p:nvSpPr>
          <p:spPr>
            <a:xfrm>
              <a:off x="1331640" y="4149080"/>
              <a:ext cx="2260162" cy="1948416"/>
            </a:xfrm>
            <a:prstGeom prst="hexagon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66347" y="4653136"/>
              <a:ext cx="2190750" cy="11228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</a:rPr>
                <a:t>Children with mood and behavior dysregulation</a:t>
              </a:r>
              <a:endParaRPr lang="he-IL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קבוצה 17"/>
          <p:cNvGrpSpPr/>
          <p:nvPr/>
        </p:nvGrpSpPr>
        <p:grpSpPr>
          <a:xfrm>
            <a:off x="5929322" y="4357694"/>
            <a:ext cx="2500330" cy="1948416"/>
            <a:chOff x="5340349" y="4149080"/>
            <a:chExt cx="2422525" cy="1948416"/>
          </a:xfrm>
        </p:grpSpPr>
        <p:sp>
          <p:nvSpPr>
            <p:cNvPr id="10" name="משושה 9"/>
            <p:cNvSpPr/>
            <p:nvPr/>
          </p:nvSpPr>
          <p:spPr>
            <a:xfrm>
              <a:off x="5421530" y="4149080"/>
              <a:ext cx="2260162" cy="1948416"/>
            </a:xfrm>
            <a:prstGeom prst="hexagon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40349" y="4441646"/>
              <a:ext cx="2422525" cy="138050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</a:rPr>
                <a:t>Children with pronounced hyperactive-impulsive behavior </a:t>
              </a:r>
              <a:endParaRPr lang="he-IL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קבוצה 20"/>
          <p:cNvGrpSpPr/>
          <p:nvPr/>
        </p:nvGrpSpPr>
        <p:grpSpPr>
          <a:xfrm>
            <a:off x="5857884" y="928670"/>
            <a:ext cx="2286016" cy="1948416"/>
            <a:chOff x="5340350" y="1677560"/>
            <a:chExt cx="2422525" cy="1948416"/>
          </a:xfrm>
        </p:grpSpPr>
        <p:sp>
          <p:nvSpPr>
            <p:cNvPr id="6" name="משושה 5"/>
            <p:cNvSpPr/>
            <p:nvPr/>
          </p:nvSpPr>
          <p:spPr>
            <a:xfrm>
              <a:off x="5421531" y="1677560"/>
              <a:ext cx="2260162" cy="1948416"/>
            </a:xfrm>
            <a:prstGeom prst="hexagon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40350" y="2173585"/>
              <a:ext cx="2422525" cy="11228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</a:rPr>
                <a:t>Children who are intolerant to stimulant therapy</a:t>
              </a:r>
              <a:endParaRPr lang="he-IL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000496" y="2857496"/>
            <a:ext cx="1643074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Children with ADHD symptoms  </a:t>
            </a:r>
            <a:endParaRPr lang="he-IL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66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zh-TW" sz="4000">
                <a:solidFill>
                  <a:srgbClr val="000000"/>
                </a:solidFill>
                <a:ea typeface="新細明體" charset="-120"/>
              </a:rPr>
              <a:t>Drug Treatment</a:t>
            </a:r>
            <a:br>
              <a:rPr lang="zh-TW" sz="4000">
                <a:solidFill>
                  <a:srgbClr val="000000"/>
                </a:solidFill>
                <a:ea typeface="新細明體" charset="-120"/>
              </a:rPr>
            </a:br>
            <a:r>
              <a:rPr lang="zh-TW" sz="4000">
                <a:solidFill>
                  <a:srgbClr val="000000"/>
                </a:solidFill>
                <a:ea typeface="新細明體" charset="-120"/>
              </a:rPr>
              <a:t>for ADHD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sp>
        <p:nvSpPr>
          <p:cNvPr id="56322" name="Oval 2"/>
          <p:cNvSpPr>
            <a:spLocks noChangeArrowheads="1"/>
          </p:cNvSpPr>
          <p:nvPr/>
        </p:nvSpPr>
        <p:spPr bwMode="auto">
          <a:xfrm>
            <a:off x="428625" y="5643563"/>
            <a:ext cx="2786063" cy="500062"/>
          </a:xfrm>
          <a:prstGeom prst="ellips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6323" name="Oval 3"/>
          <p:cNvSpPr>
            <a:spLocks noChangeArrowheads="1"/>
          </p:cNvSpPr>
          <p:nvPr/>
        </p:nvSpPr>
        <p:spPr bwMode="auto">
          <a:xfrm>
            <a:off x="857250" y="6357938"/>
            <a:ext cx="3643313" cy="500062"/>
          </a:xfrm>
          <a:prstGeom prst="ellips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285750" y="4429125"/>
            <a:ext cx="1643063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Nerve ending</a:t>
            </a: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7437438" y="2071688"/>
            <a:ext cx="11938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Nerve cell</a:t>
            </a: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231775" y="500063"/>
            <a:ext cx="2741613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Direction of nerve signals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/>
              <a:t>Treatment of ADHD</a:t>
            </a:r>
            <a:br>
              <a:rPr lang="zh-TW"/>
            </a:br>
            <a:r>
              <a:rPr lang="zh-TW"/>
              <a:t>(</a:t>
            </a:r>
            <a:r>
              <a:rPr lang="zh-TW" sz="4000"/>
              <a:t>Should not use under the age of 6) </a:t>
            </a: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3141663" y="1557338"/>
            <a:ext cx="2209800" cy="365125"/>
          </a:xfrm>
          <a:prstGeom prst="rect">
            <a:avLst/>
          </a:prstGeom>
          <a:solidFill>
            <a:srgbClr val="FFFFFF"/>
          </a:solidFill>
          <a:ln w="9360" cap="flat">
            <a:noFill/>
            <a:miter lim="800000"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Symptoms of ADHD</a:t>
            </a: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1262063" y="5013325"/>
            <a:ext cx="1792287" cy="639763"/>
          </a:xfrm>
          <a:prstGeom prst="rect">
            <a:avLst/>
          </a:prstGeom>
          <a:solidFill>
            <a:srgbClr val="FFFFFF"/>
          </a:solidFill>
          <a:ln w="9360" cap="flat">
            <a:noFill/>
            <a:miter lim="800000"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CNS Stimulants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zh-HK" b="1">
                <a:solidFill>
                  <a:srgbClr val="000000"/>
                </a:solidFill>
                <a:ea typeface="標楷體" charset="-120"/>
              </a:rPr>
              <a:t>中樞神經興奮劑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973138" y="3500438"/>
            <a:ext cx="1779587" cy="365125"/>
          </a:xfrm>
          <a:prstGeom prst="rect">
            <a:avLst/>
          </a:prstGeom>
          <a:solidFill>
            <a:srgbClr val="FFFFFF"/>
          </a:solidFill>
          <a:ln w="9360" cap="flat">
            <a:noFill/>
            <a:miter lim="800000"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Attention Deficit</a:t>
            </a: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6376988" y="3429000"/>
            <a:ext cx="1481137" cy="365125"/>
          </a:xfrm>
          <a:prstGeom prst="rect">
            <a:avLst/>
          </a:prstGeom>
          <a:solidFill>
            <a:srgbClr val="FFFFFF"/>
          </a:solidFill>
          <a:ln w="9360" cap="flat">
            <a:noFill/>
            <a:miter lim="800000"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Hyperactivity</a:t>
            </a:r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>
            <a:off x="4284663" y="1916113"/>
            <a:ext cx="2519362" cy="1512887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3638550" y="3500438"/>
            <a:ext cx="1243013" cy="365125"/>
          </a:xfrm>
          <a:prstGeom prst="rect">
            <a:avLst/>
          </a:prstGeom>
          <a:solidFill>
            <a:srgbClr val="FFFFFF"/>
          </a:solidFill>
          <a:ln w="9360" cap="flat">
            <a:noFill/>
            <a:miter lim="800000"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Impulsivity</a:t>
            </a:r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4284663" y="1916113"/>
            <a:ext cx="1587" cy="1584325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6489700" y="4868863"/>
            <a:ext cx="1927225" cy="912812"/>
          </a:xfrm>
          <a:prstGeom prst="rect">
            <a:avLst/>
          </a:prstGeom>
          <a:solidFill>
            <a:srgbClr val="FFFFFF"/>
          </a:solidFill>
          <a:ln w="9360" cap="flat">
            <a:noFill/>
            <a:miter lim="800000"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Sedatives</a:t>
            </a:r>
            <a:r>
              <a:rPr lang="zh-HK" b="1">
                <a:solidFill>
                  <a:srgbClr val="000000"/>
                </a:solidFill>
                <a:ea typeface="標楷體" charset="-120"/>
              </a:rPr>
              <a:t>鎮靜劑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Mood Stabilizers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Anti-psychotics</a:t>
            </a:r>
          </a:p>
        </p:txBody>
      </p:sp>
      <p:sp>
        <p:nvSpPr>
          <p:cNvPr id="57354" name="Line 10"/>
          <p:cNvSpPr>
            <a:spLocks noChangeShapeType="1"/>
          </p:cNvSpPr>
          <p:nvPr/>
        </p:nvSpPr>
        <p:spPr bwMode="auto">
          <a:xfrm flipH="1">
            <a:off x="1978025" y="1916113"/>
            <a:ext cx="2308225" cy="1584325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3321050" y="5013325"/>
            <a:ext cx="3071813" cy="912813"/>
          </a:xfrm>
          <a:prstGeom prst="rect">
            <a:avLst/>
          </a:prstGeom>
          <a:solidFill>
            <a:srgbClr val="FFFFFF"/>
          </a:solidFill>
          <a:ln w="9360" cap="flat">
            <a:noFill/>
            <a:miter lim="800000"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Mood Stabilizers</a:t>
            </a:r>
            <a:r>
              <a:rPr lang="zh-HK" b="1">
                <a:solidFill>
                  <a:srgbClr val="000000"/>
                </a:solidFill>
                <a:ea typeface="標楷體" charset="-120"/>
              </a:rPr>
              <a:t>情緒穩定劑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Anti-depressants</a:t>
            </a:r>
            <a:r>
              <a:rPr lang="zh-HK" b="1">
                <a:solidFill>
                  <a:srgbClr val="000000"/>
                </a:solidFill>
                <a:ea typeface="標楷體" charset="-120"/>
              </a:rPr>
              <a:t>抗抑鬱藥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Anti-psychotics</a:t>
            </a:r>
            <a:r>
              <a:rPr lang="zh-HK" b="1">
                <a:solidFill>
                  <a:srgbClr val="000000"/>
                </a:solidFill>
                <a:ea typeface="標楷體" charset="-120"/>
              </a:rPr>
              <a:t>抗精神病藥</a:t>
            </a:r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>
            <a:off x="4284663" y="3933825"/>
            <a:ext cx="1587" cy="1079500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57357" name="Line 13"/>
          <p:cNvSpPr>
            <a:spLocks noChangeShapeType="1"/>
          </p:cNvSpPr>
          <p:nvPr/>
        </p:nvSpPr>
        <p:spPr bwMode="auto">
          <a:xfrm>
            <a:off x="7092950" y="3860800"/>
            <a:ext cx="1588" cy="1079500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>
            <a:off x="1979613" y="3860800"/>
            <a:ext cx="1587" cy="1079500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57359" name="Oval 15"/>
          <p:cNvSpPr>
            <a:spLocks noChangeArrowheads="1"/>
          </p:cNvSpPr>
          <p:nvPr/>
        </p:nvSpPr>
        <p:spPr bwMode="auto">
          <a:xfrm>
            <a:off x="928688" y="4643438"/>
            <a:ext cx="2357437" cy="1571625"/>
          </a:xfrm>
          <a:prstGeom prst="ellips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4000">
                <a:solidFill>
                  <a:srgbClr val="000000"/>
                </a:solidFill>
                <a:ea typeface="新細明體" charset="-120"/>
              </a:rPr>
              <a:t>Central Nervous Stimulants</a:t>
            </a:r>
          </a:p>
        </p:txBody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0" y="1628775"/>
            <a:ext cx="8229600" cy="4525963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lIns="90000" tIns="45000" rIns="90000" bIns="45000"/>
          <a:lstStyle/>
          <a:p>
            <a:pPr marL="608013" indent="-6080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800">
                <a:solidFill>
                  <a:srgbClr val="000000"/>
                </a:solidFill>
                <a:ea typeface="新細明體" charset="-120"/>
              </a:rPr>
              <a:t>Medications</a:t>
            </a:r>
          </a:p>
          <a:p>
            <a:pPr marL="990600" lvl="1" indent="-531813" hangingPunct="1">
              <a:lnSpc>
                <a:spcPct val="100000"/>
              </a:lnSpc>
              <a:spcBef>
                <a:spcPts val="563"/>
              </a:spcBef>
              <a:buSzPct val="75000"/>
              <a:buFont typeface="StarSymbol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>
                <a:solidFill>
                  <a:srgbClr val="000000"/>
                </a:solidFill>
                <a:latin typeface="標楷體" charset="-120"/>
                <a:ea typeface="標楷體" charset="-120"/>
              </a:rPr>
              <a:t>哌甲酯</a:t>
            </a:r>
            <a:r>
              <a:rPr lang="zh-TW" sz="2400">
                <a:solidFill>
                  <a:srgbClr val="000000"/>
                </a:solidFill>
                <a:ea typeface="新細明體" charset="-120"/>
              </a:rPr>
              <a:t>Methylphenidate (</a:t>
            </a:r>
            <a:r>
              <a:rPr lang="zh-TW" sz="2400">
                <a:solidFill>
                  <a:srgbClr val="000000"/>
                </a:solidFill>
                <a:ea typeface="標楷體" charset="-120"/>
              </a:rPr>
              <a:t>利他能</a:t>
            </a:r>
            <a:r>
              <a:rPr lang="zh-TW" sz="2400">
                <a:solidFill>
                  <a:srgbClr val="000000"/>
                </a:solidFill>
                <a:ea typeface="新細明體" charset="-120"/>
              </a:rPr>
              <a:t>Ritalin) 0.3-1.5mg/kg in 3 divided dose </a:t>
            </a:r>
            <a:r>
              <a:rPr lang="zh-TW" sz="2400" b="1">
                <a:solidFill>
                  <a:srgbClr val="000000"/>
                </a:solidFill>
                <a:ea typeface="新細明體" charset="-120"/>
              </a:rPr>
              <a:t>(Last for 4 hours)</a:t>
            </a:r>
          </a:p>
          <a:p>
            <a:pPr marL="990600" lvl="1" indent="-531813" hangingPunct="1">
              <a:lnSpc>
                <a:spcPct val="100000"/>
              </a:lnSpc>
              <a:spcBef>
                <a:spcPts val="563"/>
              </a:spcBef>
              <a:buSzPct val="75000"/>
              <a:buFont typeface="StarSymbol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Concerta</a:t>
            </a:r>
            <a:r>
              <a:rPr lang="zh-TW" sz="2400">
                <a:solidFill>
                  <a:srgbClr val="000000"/>
                </a:solidFill>
                <a:latin typeface="標楷體" charset="-120"/>
                <a:ea typeface="標楷體" charset="-120"/>
              </a:rPr>
              <a:t>專注達</a:t>
            </a:r>
            <a:r>
              <a:rPr lang="zh-TW" sz="2400">
                <a:solidFill>
                  <a:srgbClr val="000000"/>
                </a:solidFill>
                <a:ea typeface="新細明體" charset="-120"/>
              </a:rPr>
              <a:t>(</a:t>
            </a:r>
            <a:r>
              <a:rPr lang="zh-TW" sz="2400" b="1">
                <a:solidFill>
                  <a:srgbClr val="000000"/>
                </a:solidFill>
                <a:ea typeface="新細明體" charset="-120"/>
              </a:rPr>
              <a:t>18mg-54mg/day, last for 8-12 hours)</a:t>
            </a:r>
          </a:p>
          <a:p>
            <a:pPr marL="990600" lvl="1" indent="-531813" hangingPunct="1">
              <a:lnSpc>
                <a:spcPct val="100000"/>
              </a:lnSpc>
              <a:spcBef>
                <a:spcPts val="563"/>
              </a:spcBef>
              <a:buSzPct val="75000"/>
              <a:buFont typeface="StarSymbol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Ritalin LA (0.3mg-1.5mg/kg </a:t>
            </a:r>
            <a:r>
              <a:rPr lang="zh-TW" sz="2400" b="1">
                <a:solidFill>
                  <a:srgbClr val="000000"/>
                </a:solidFill>
                <a:ea typeface="新細明體" charset="-120"/>
              </a:rPr>
              <a:t>(Last for 6-8 hours)</a:t>
            </a:r>
          </a:p>
          <a:p>
            <a:pPr marL="990600" lvl="1" indent="-531813" hangingPunct="1">
              <a:lnSpc>
                <a:spcPct val="100000"/>
              </a:lnSpc>
              <a:spcBef>
                <a:spcPts val="563"/>
              </a:spcBef>
              <a:buSzPct val="75000"/>
              <a:buFont typeface="StarSymbol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Strattera</a:t>
            </a:r>
            <a:r>
              <a:rPr lang="zh-TW" sz="2400">
                <a:solidFill>
                  <a:srgbClr val="000000"/>
                </a:solidFill>
                <a:ea typeface="標楷體" charset="-120"/>
              </a:rPr>
              <a:t>斯德瑞</a:t>
            </a:r>
            <a:r>
              <a:rPr lang="zh-TW" sz="2400">
                <a:solidFill>
                  <a:srgbClr val="000000"/>
                </a:solidFill>
                <a:ea typeface="新細明體" charset="-120"/>
              </a:rPr>
              <a:t> </a:t>
            </a:r>
            <a:r>
              <a:rPr lang="zh-TW" sz="2400" b="1">
                <a:solidFill>
                  <a:srgbClr val="000000"/>
                </a:solidFill>
                <a:ea typeface="新細明體" charset="-120"/>
              </a:rPr>
              <a:t>(0.5-1.2mg/kg/day, last for 8-12 hours)</a:t>
            </a:r>
          </a:p>
          <a:p>
            <a:pPr marL="608013" indent="-6080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800">
                <a:solidFill>
                  <a:srgbClr val="000000"/>
                </a:solidFill>
                <a:ea typeface="新細明體" charset="-120"/>
              </a:rPr>
              <a:t>Monitoring the weight, height, sleep &amp; appetite</a:t>
            </a:r>
          </a:p>
          <a:p>
            <a:pPr marL="608013" indent="-6080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800">
                <a:solidFill>
                  <a:srgbClr val="000000"/>
                </a:solidFill>
                <a:ea typeface="新細明體" charset="-120"/>
              </a:rPr>
              <a:t>75% improvement in class &amp; academic results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1125538"/>
            <a:ext cx="1428750" cy="1428750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ea typeface="新細明體" charset="-120"/>
              </a:rPr>
              <a:t>Once daily (10-12 Hours)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ea typeface="新細明體" charset="-120"/>
              </a:rPr>
              <a:t>Rapid onset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ea typeface="新細明體" charset="-120"/>
              </a:rPr>
              <a:t>Exaggerate tics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ea typeface="新細明體" charset="-120"/>
              </a:rPr>
              <a:t>Reduces all symptoms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ea typeface="新細明體" charset="-120"/>
              </a:rPr>
              <a:t>Well tolerated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ea typeface="新細明體" charset="-120"/>
              </a:rPr>
              <a:t>Headache (26%)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ea typeface="新細明體" charset="-120"/>
              </a:rPr>
              <a:t>Loss of appetite (14%)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ea typeface="新細明體" charset="-120"/>
              </a:rPr>
              <a:t>Insomnia (14%)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500188"/>
            <a:ext cx="3071813" cy="2309812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13" y="285750"/>
            <a:ext cx="2286000" cy="936625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88" y="4021138"/>
            <a:ext cx="4214812" cy="28368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483519" y="-1478756"/>
            <a:ext cx="6143625" cy="9104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/>
              <a:t>Prevalence of ADHD in HK</a:t>
            </a: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41313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ea typeface="新細明體" charset="-120"/>
              </a:rPr>
              <a:t>6.1% in Primary 1 pupil (3069 pupils in 112 school!), (Luk,SL &amp; Ho,TP 1996)</a:t>
            </a:r>
          </a:p>
          <a:p>
            <a:pPr marL="342900" indent="-341313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ea typeface="新細明體" charset="-120"/>
              </a:rPr>
              <a:t>5.8% in urban mainland China (Shen et al,1985)</a:t>
            </a:r>
          </a:p>
          <a:p>
            <a:pPr marL="342900" indent="-341313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ea typeface="新細明體" charset="-120"/>
              </a:rPr>
              <a:t>3.9% in early adolescence (Ho,TP et al,1998)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/>
              <a:t>Growth Rate Reduction in Children with ADHD</a:t>
            </a:r>
          </a:p>
        </p:txBody>
      </p:sp>
      <p:graphicFrame>
        <p:nvGraphicFramePr>
          <p:cNvPr id="6144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723841"/>
              </p:ext>
            </p:extLst>
          </p:nvPr>
        </p:nvGraphicFramePr>
        <p:xfrm>
          <a:off x="457200" y="1600200"/>
          <a:ext cx="8402638" cy="4327526"/>
        </p:xfrm>
        <a:graphic>
          <a:graphicData uri="http://schemas.openxmlformats.org/drawingml/2006/table">
            <a:tbl>
              <a:tblPr/>
              <a:tblGrid>
                <a:gridCol w="2100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0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02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7791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T="6159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Concerta</a:t>
                      </a:r>
                    </a:p>
                  </a:txBody>
                  <a:tcPr marT="66888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Ritalin LA</a:t>
                      </a:r>
                    </a:p>
                  </a:txBody>
                  <a:tcPr marT="66888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Ritalin</a:t>
                      </a:r>
                    </a:p>
                  </a:txBody>
                  <a:tcPr marT="66888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Studied Period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(months)</a:t>
                      </a:r>
                    </a:p>
                  </a:txBody>
                  <a:tcPr marT="63360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21</a:t>
                      </a:r>
                    </a:p>
                  </a:txBody>
                  <a:tcPr marT="73944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12</a:t>
                      </a:r>
                    </a:p>
                  </a:txBody>
                  <a:tcPr marT="73944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36</a:t>
                      </a:r>
                    </a:p>
                  </a:txBody>
                  <a:tcPr marT="73944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585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Estimated annual growth rate in height (cm/yr)</a:t>
                      </a:r>
                    </a:p>
                  </a:txBody>
                  <a:tcPr marT="6159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-0.13</a:t>
                      </a:r>
                    </a:p>
                  </a:txBody>
                  <a:tcPr marT="73944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-1.38</a:t>
                      </a:r>
                    </a:p>
                  </a:txBody>
                  <a:tcPr marT="73944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-0.67</a:t>
                      </a:r>
                    </a:p>
                  </a:txBody>
                  <a:tcPr marT="73944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585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Estimated annual growth rate in weight (kg/yr)</a:t>
                      </a:r>
                    </a:p>
                  </a:txBody>
                  <a:tcPr marT="61596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-0.7</a:t>
                      </a:r>
                    </a:p>
                  </a:txBody>
                  <a:tcPr marT="73944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-1.32</a:t>
                      </a:r>
                    </a:p>
                  </a:txBody>
                  <a:tcPr marT="73944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-0.9</a:t>
                      </a:r>
                    </a:p>
                  </a:txBody>
                  <a:tcPr marT="73944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/>
              <a:t>Ritalin LA</a:t>
            </a:r>
          </a:p>
        </p:txBody>
      </p:sp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41313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Last for 8 hours</a:t>
            </a:r>
          </a:p>
          <a:p>
            <a:pPr marL="342900" indent="-341313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Rapid initial phase within one hour</a:t>
            </a:r>
          </a:p>
          <a:p>
            <a:pPr marL="342900" indent="-341313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Subsequent absorption phase after four hours</a:t>
            </a:r>
          </a:p>
          <a:p>
            <a:pPr marL="342900" indent="-341313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Maximum daily dose = 60mg</a:t>
            </a:r>
          </a:p>
          <a:p>
            <a:pPr marL="342900" indent="-341313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Exacerbation of Motor Tics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4394200"/>
            <a:ext cx="4429125" cy="2463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38" y="214313"/>
            <a:ext cx="2598737" cy="1222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325438" y="3929063"/>
            <a:ext cx="6530975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>
                <a:solidFill>
                  <a:srgbClr val="000000"/>
                </a:solidFill>
                <a:ea typeface="新細明體" charset="-120"/>
              </a:rPr>
              <a:t>Ref: Markowitz JS, et al. Clin Pharmacokinet. 2003;42:393-401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ea typeface="新細明體" charset="-120"/>
              </a:rPr>
              <a:t>Once or Twice daily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ea typeface="新細明體" charset="-120"/>
              </a:rPr>
              <a:t>Delay onset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ea typeface="新細明體" charset="-120"/>
              </a:rPr>
              <a:t>non-stimulant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ea typeface="新細明體" charset="-120"/>
              </a:rPr>
              <a:t>Improves sleep pattern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ea typeface="新細明體" charset="-120"/>
              </a:rPr>
              <a:t>Well tolerated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ea typeface="新細明體" charset="-120"/>
              </a:rPr>
              <a:t>Headache (23.6%)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ea typeface="新細明體" charset="-120"/>
              </a:rPr>
              <a:t>Loss of appetite (7.1%)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>
                <a:solidFill>
                  <a:srgbClr val="000000"/>
                </a:solidFill>
                <a:ea typeface="新細明體" charset="-120"/>
              </a:rPr>
              <a:t>Insomnia (6%)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0" y="428625"/>
            <a:ext cx="2565400" cy="1000125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5725" y="2060575"/>
            <a:ext cx="3978275" cy="4000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 rot="1680000">
            <a:off x="7683500" y="239713"/>
            <a:ext cx="504825" cy="2940050"/>
          </a:xfrm>
          <a:prstGeom prst="downArrow">
            <a:avLst>
              <a:gd name="adj1" fmla="val 50000"/>
              <a:gd name="adj2" fmla="val 145597"/>
            </a:avLst>
          </a:prstGeom>
          <a:solidFill>
            <a:srgbClr val="FF0000"/>
          </a:solidFill>
          <a:ln w="25560" cap="flat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89882" y="-1586706"/>
            <a:ext cx="5929312" cy="9105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4000">
                <a:solidFill>
                  <a:srgbClr val="000000"/>
                </a:solidFill>
                <a:ea typeface="標楷體" charset="-120"/>
              </a:rPr>
              <a:t>專注力失調藥物</a:t>
            </a:r>
            <a:br>
              <a:rPr lang="zh-TW" sz="4000">
                <a:solidFill>
                  <a:srgbClr val="000000"/>
                </a:solidFill>
                <a:ea typeface="標楷體" charset="-120"/>
              </a:rPr>
            </a:br>
            <a:r>
              <a:rPr lang="zh-TW" sz="4000">
                <a:solidFill>
                  <a:srgbClr val="000000"/>
                </a:solidFill>
                <a:ea typeface="標楷體" charset="-120"/>
              </a:rPr>
              <a:t> </a:t>
            </a:r>
            <a:r>
              <a:rPr lang="zh-TW" sz="3600">
                <a:solidFill>
                  <a:srgbClr val="000000"/>
                </a:solidFill>
                <a:ea typeface="新細明體" charset="-120"/>
              </a:rPr>
              <a:t>Should not use under the age of 6</a:t>
            </a:r>
          </a:p>
        </p:txBody>
      </p:sp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457200" y="1535113"/>
            <a:ext cx="4040188" cy="639762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lIns="90000" tIns="45000" rIns="90000" bIns="45000" anchor="b"/>
          <a:lstStyle/>
          <a:p>
            <a:pPr hangingPunct="1">
              <a:lnSpc>
                <a:spcPct val="100000"/>
              </a:lnSpc>
              <a:spcBef>
                <a:spcPts val="638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zh-TW" sz="2400" b="1">
                <a:solidFill>
                  <a:srgbClr val="000000"/>
                </a:solidFill>
                <a:ea typeface="新細明體" charset="-120"/>
              </a:rPr>
              <a:t>Concerta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457200" y="2174875"/>
            <a:ext cx="4040188" cy="3951288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Once daily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Rapid onset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Exaggerate tics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Reduces all symptoms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Well tolerated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Headache (26%)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Loss of appetite (14%)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Insomnia (14%)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4645025" y="1535113"/>
            <a:ext cx="4041775" cy="639762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lIns="90000" tIns="45000" rIns="90000" bIns="45000" anchor="b"/>
          <a:lstStyle/>
          <a:p>
            <a:pPr hangingPunct="1">
              <a:lnSpc>
                <a:spcPct val="100000"/>
              </a:lnSpc>
              <a:spcBef>
                <a:spcPts val="638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zh-TW" sz="2400" b="1">
                <a:solidFill>
                  <a:srgbClr val="000000"/>
                </a:solidFill>
                <a:ea typeface="新細明體" charset="-120"/>
              </a:rPr>
              <a:t>Strattera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4645025" y="2174875"/>
            <a:ext cx="4041775" cy="3951288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Once or Twice daily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Delay onset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non-stimulant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Improves sleep pattern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Well tolerated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Headache (23.8%)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Loss of appetite (7.1%)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zh-TW" sz="2400">
                <a:solidFill>
                  <a:srgbClr val="000000"/>
                </a:solidFill>
                <a:ea typeface="新細明體" charset="-120"/>
              </a:rPr>
              <a:t>Insomnia (6%)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zh-TW" sz="2400">
              <a:solidFill>
                <a:srgbClr val="000000"/>
              </a:solidFill>
              <a:ea typeface="新細明體" charset="-120"/>
            </a:endParaRPr>
          </a:p>
        </p:txBody>
      </p:sp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2565400"/>
            <a:ext cx="1581150" cy="647700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2636838"/>
            <a:ext cx="1571625" cy="612775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zh-TW" dirty="0"/>
              <a:t>ADHD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治療基因</a:t>
            </a:r>
            <a:endParaRPr lang="zh-TW" altLang="en-US" dirty="0"/>
          </a:p>
        </p:txBody>
      </p:sp>
      <p:pic>
        <p:nvPicPr>
          <p:cNvPr id="4" name="內容版面配置區 3" descr="Prenetic-Ps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1124744"/>
            <a:ext cx="3613726" cy="5198407"/>
          </a:xfrm>
        </p:spPr>
      </p:pic>
      <p:sp>
        <p:nvSpPr>
          <p:cNvPr id="5" name="橢圓 4"/>
          <p:cNvSpPr/>
          <p:nvPr/>
        </p:nvSpPr>
        <p:spPr bwMode="auto">
          <a:xfrm>
            <a:off x="4283968" y="4941168"/>
            <a:ext cx="1944216" cy="7200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8325" y="2247900"/>
            <a:ext cx="2592388" cy="3695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468313" y="333375"/>
            <a:ext cx="8229600" cy="1143000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4400">
                <a:solidFill>
                  <a:srgbClr val="000000"/>
                </a:solidFill>
                <a:latin typeface="Times New Roman" pitchFamily="16" charset="0"/>
                <a:ea typeface="標楷體" charset="-120"/>
              </a:rPr>
              <a:t>參考書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1125" y="3182938"/>
            <a:ext cx="2592388" cy="367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182563"/>
            <a:ext cx="2468563" cy="3390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B3893DE-47FE-4EC6-B4C2-4B6A3B9287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7" y="234702"/>
            <a:ext cx="2574032" cy="386104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4925C36-C2AC-4A97-8B10-6BB87D1328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3" y="4047371"/>
            <a:ext cx="1817217" cy="281062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0"/>
            <a:ext cx="8229600" cy="1143000"/>
          </a:xfrm>
          <a:ln/>
        </p:spPr>
        <p:txBody>
          <a:bodyPr/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dirty="0">
                <a:latin typeface="Times New Roman" pitchFamily="16" charset="0"/>
                <a:ea typeface="標楷體" charset="-120"/>
              </a:rPr>
              <a:t>Reference Website</a:t>
            </a:r>
          </a:p>
        </p:txBody>
      </p:sp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285750" y="1000125"/>
            <a:ext cx="8715375" cy="4525963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spcBef>
                <a:spcPts val="638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400" dirty="0">
                <a:solidFill>
                  <a:srgbClr val="FF0000"/>
                </a:solidFill>
                <a:ea typeface="新細明體" charset="-120"/>
              </a:rPr>
              <a:t>www.mentalhealth-pro.com</a:t>
            </a:r>
            <a:r>
              <a:rPr lang="zh-TW" sz="2400" dirty="0">
                <a:ea typeface="新細明體" charset="-120"/>
              </a:rPr>
              <a:t>The</a:t>
            </a:r>
            <a:r>
              <a:rPr lang="zh-TW" sz="2400" dirty="0">
                <a:solidFill>
                  <a:srgbClr val="FF0000"/>
                </a:solidFill>
                <a:ea typeface="新細明體" charset="-120"/>
              </a:rPr>
              <a:t> </a:t>
            </a:r>
            <a:r>
              <a:rPr lang="zh-TW" sz="2400" dirty="0">
                <a:solidFill>
                  <a:srgbClr val="000000"/>
                </a:solidFill>
                <a:ea typeface="新細明體" charset="-120"/>
              </a:rPr>
              <a:t>Mental Health Professionals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400" dirty="0">
                <a:solidFill>
                  <a:srgbClr val="FF0000"/>
                </a:solidFill>
                <a:ea typeface="新細明體" charset="-120"/>
              </a:rPr>
              <a:t>http://www.adhd.org.hk</a:t>
            </a:r>
            <a:r>
              <a:rPr lang="en-US" altLang="zh-TW" sz="2400" dirty="0">
                <a:solidFill>
                  <a:srgbClr val="FF0000"/>
                </a:solidFill>
                <a:ea typeface="新細明體" charset="-120"/>
              </a:rPr>
              <a:t> </a:t>
            </a:r>
            <a:r>
              <a:rPr lang="zh-TW" sz="2400" dirty="0">
                <a:ea typeface="新細明體" charset="-120"/>
              </a:rPr>
              <a:t>HK</a:t>
            </a:r>
            <a:r>
              <a:rPr lang="zh-TW" sz="2400" dirty="0">
                <a:solidFill>
                  <a:srgbClr val="FF0000"/>
                </a:solidFill>
                <a:ea typeface="新細明體" charset="-120"/>
              </a:rPr>
              <a:t> </a:t>
            </a:r>
            <a:r>
              <a:rPr lang="zh-TW" sz="2400" dirty="0">
                <a:solidFill>
                  <a:srgbClr val="000000"/>
                </a:solidFill>
                <a:ea typeface="新細明體" charset="-120"/>
              </a:rPr>
              <a:t>Association for AD/HD</a:t>
            </a:r>
          </a:p>
          <a:p>
            <a:pPr>
              <a:lnSpc>
                <a:spcPct val="100000"/>
              </a:lnSpc>
              <a:spcBef>
                <a:spcPts val="638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400" dirty="0">
                <a:solidFill>
                  <a:srgbClr val="FF0000"/>
                </a:solidFill>
                <a:ea typeface="新細明體" charset="-120"/>
              </a:rPr>
              <a:t>www.ha.org.hk/</a:t>
            </a:r>
            <a:r>
              <a:rPr lang="zh-TW" sz="2400" dirty="0">
                <a:solidFill>
                  <a:srgbClr val="000000"/>
                </a:solidFill>
                <a:ea typeface="新細明體" charset="-120"/>
              </a:rPr>
              <a:t>easyEarly Assessment Service for Young People with Early Psychosis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400" dirty="0">
                <a:solidFill>
                  <a:srgbClr val="FF0000"/>
                </a:solidFill>
                <a:ea typeface="新細明體" charset="-120"/>
              </a:rPr>
              <a:t>http://www.heephong.org</a:t>
            </a:r>
            <a:r>
              <a:rPr lang="zh-TW" sz="2400" dirty="0">
                <a:solidFill>
                  <a:srgbClr val="000000"/>
                </a:solidFill>
                <a:ea typeface="標楷體" charset="-120"/>
              </a:rPr>
              <a:t>Heep Hong Society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400" dirty="0">
                <a:solidFill>
                  <a:srgbClr val="FF0000"/>
                </a:solidFill>
                <a:ea typeface="新細明體" charset="-120"/>
              </a:rPr>
              <a:t>http://www.hkcpsych.org.hk</a:t>
            </a:r>
            <a:r>
              <a:rPr lang="zh-TW" sz="2400" dirty="0">
                <a:ea typeface="新細明體" charset="-120"/>
              </a:rPr>
              <a:t>The </a:t>
            </a:r>
            <a:r>
              <a:rPr lang="zh-TW" sz="2400" dirty="0">
                <a:solidFill>
                  <a:srgbClr val="000000"/>
                </a:solidFill>
                <a:ea typeface="標楷體" charset="-120"/>
              </a:rPr>
              <a:t>HK College of Psychiatrists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400" dirty="0">
                <a:solidFill>
                  <a:srgbClr val="FF0000"/>
                </a:solidFill>
                <a:ea typeface="新細明體" charset="-120"/>
              </a:rPr>
              <a:t>http://www.rcpsych.ac.uk</a:t>
            </a:r>
            <a:r>
              <a:rPr lang="zh-TW" sz="2400" dirty="0">
                <a:solidFill>
                  <a:srgbClr val="000000"/>
                </a:solidFill>
                <a:ea typeface="新細明體" charset="-120"/>
              </a:rPr>
              <a:t>The </a:t>
            </a:r>
            <a:r>
              <a:rPr lang="zh-TW" sz="2400" dirty="0">
                <a:solidFill>
                  <a:srgbClr val="000000"/>
                </a:solidFill>
                <a:ea typeface="標楷體" charset="-120"/>
              </a:rPr>
              <a:t>Royal College of Psychiatrists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400" dirty="0">
                <a:solidFill>
                  <a:srgbClr val="FF0000"/>
                </a:solidFill>
                <a:ea typeface="新細明體" charset="-120"/>
              </a:rPr>
              <a:t>http://www.nimh.nih.gov</a:t>
            </a:r>
            <a:r>
              <a:rPr lang="zh-TW" sz="2400" dirty="0">
                <a:solidFill>
                  <a:srgbClr val="000000"/>
                </a:solidFill>
                <a:ea typeface="新細明體" charset="-120"/>
              </a:rPr>
              <a:t>National Institute of Mental Health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zh-TW" sz="2400" dirty="0">
                <a:solidFill>
                  <a:srgbClr val="FF0000"/>
                </a:solidFill>
                <a:ea typeface="新細明體" charset="-120"/>
              </a:rPr>
              <a:t>http://www.jmhf.orgJoyful </a:t>
            </a:r>
            <a:r>
              <a:rPr lang="zh-TW" sz="2400" dirty="0">
                <a:solidFill>
                  <a:srgbClr val="000000"/>
                </a:solidFill>
                <a:ea typeface="新細明體" charset="-120"/>
              </a:rPr>
              <a:t>Mental Health Foundation</a:t>
            </a:r>
            <a:endParaRPr lang="en-US" altLang="zh-TW" sz="2400" dirty="0">
              <a:solidFill>
                <a:srgbClr val="000000"/>
              </a:solidFill>
              <a:ea typeface="新細明體" charset="-12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zh-TW" sz="2400" dirty="0">
                <a:solidFill>
                  <a:srgbClr val="FF0000"/>
                </a:solidFill>
                <a:ea typeface="新細明體" charset="-120"/>
              </a:rPr>
              <a:t>http://russellbarkley.org </a:t>
            </a:r>
            <a:r>
              <a:rPr lang="en-US" altLang="zh-TW" sz="2400" dirty="0">
                <a:ea typeface="新細明體" charset="-120"/>
              </a:rPr>
              <a:t>Professor Russell Barkley Homepage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zh-TW" sz="2400" dirty="0">
              <a:solidFill>
                <a:srgbClr val="000000"/>
              </a:solidFill>
              <a:ea typeface="新細明體" charset="-12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zh-TW" sz="2400" dirty="0">
              <a:solidFill>
                <a:srgbClr val="000000"/>
              </a:solidFill>
              <a:ea typeface="新細明體" charset="-12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zh-TW" sz="2400" dirty="0">
              <a:solidFill>
                <a:srgbClr val="000000"/>
              </a:solidFill>
              <a:ea typeface="新細明體" charset="-12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>
                <a:ea typeface="標楷體" charset="-120"/>
              </a:rPr>
              <a:t>Prevalence of ADHD</a:t>
            </a: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28625" y="1214438"/>
            <a:ext cx="8229600" cy="4525962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 lIns="90000" tIns="45000" rIns="90000" bIns="45000"/>
          <a:lstStyle/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 dirty="0">
                <a:solidFill>
                  <a:srgbClr val="000000"/>
                </a:solidFill>
                <a:ea typeface="標楷體" charset="-120"/>
              </a:rPr>
              <a:t>Worldwide ADHD in children:</a:t>
            </a:r>
            <a:r>
              <a:rPr lang="zh-TW" sz="3200" dirty="0">
                <a:solidFill>
                  <a:srgbClr val="000000"/>
                </a:solidFill>
                <a:latin typeface="標楷體" charset="-120"/>
                <a:ea typeface="標楷體" charset="-120"/>
              </a:rPr>
              <a:t>	3-10%</a:t>
            </a:r>
            <a:r>
              <a:rPr lang="zh-TW" sz="3200" dirty="0">
                <a:solidFill>
                  <a:srgbClr val="000000"/>
                </a:solidFill>
                <a:ea typeface="新細明體" charset="-120"/>
              </a:rPr>
              <a:t> </a:t>
            </a:r>
            <a:r>
              <a:rPr lang="zh-TW" sz="2400" dirty="0">
                <a:solidFill>
                  <a:srgbClr val="000000"/>
                </a:solidFill>
                <a:ea typeface="新細明體" charset="-120"/>
              </a:rPr>
              <a:t>(Biederman and Faraone, 2004; Shastri </a:t>
            </a:r>
            <a:r>
              <a:rPr lang="zh-TW" sz="2400" i="1" dirty="0">
                <a:solidFill>
                  <a:srgbClr val="000000"/>
                </a:solidFill>
                <a:ea typeface="新細明體" charset="-120"/>
              </a:rPr>
              <a:t>et al</a:t>
            </a:r>
            <a:r>
              <a:rPr lang="zh-TW" sz="2400" dirty="0">
                <a:solidFill>
                  <a:srgbClr val="000000"/>
                </a:solidFill>
                <a:ea typeface="新細明體" charset="-120"/>
              </a:rPr>
              <a:t>., 2010)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 dirty="0">
                <a:solidFill>
                  <a:srgbClr val="000000"/>
                </a:solidFill>
                <a:ea typeface="標楷體" charset="-120"/>
              </a:rPr>
              <a:t>Adult ADHD	:</a:t>
            </a:r>
            <a:r>
              <a:rPr lang="zh-TW" sz="3200" dirty="0">
                <a:solidFill>
                  <a:srgbClr val="000000"/>
                </a:solidFill>
                <a:latin typeface="標楷體" charset="-120"/>
                <a:ea typeface="標楷體" charset="-120"/>
              </a:rPr>
              <a:t>	4.4%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 dirty="0">
                <a:solidFill>
                  <a:srgbClr val="000000"/>
                </a:solidFill>
                <a:ea typeface="標楷體" charset="-120"/>
              </a:rPr>
              <a:t>M:F</a:t>
            </a:r>
            <a:r>
              <a:rPr lang="zh-TW" sz="3200" dirty="0">
                <a:solidFill>
                  <a:srgbClr val="000000"/>
                </a:solidFill>
                <a:latin typeface="標楷體" charset="-120"/>
                <a:ea typeface="標楷體" charset="-120"/>
              </a:rPr>
              <a:t>	 	</a:t>
            </a:r>
            <a:r>
              <a:rPr lang="en-GB" altLang="zh-TW" sz="3200" dirty="0">
                <a:solidFill>
                  <a:srgbClr val="000000"/>
                </a:solidFill>
                <a:latin typeface="標楷體" charset="-120"/>
                <a:ea typeface="標楷體" charset="-120"/>
              </a:rPr>
              <a:t>	</a:t>
            </a:r>
            <a:r>
              <a:rPr lang="zh-TW" sz="3200" dirty="0">
                <a:solidFill>
                  <a:srgbClr val="000000"/>
                </a:solidFill>
                <a:latin typeface="標楷體" charset="-120"/>
                <a:ea typeface="標楷體" charset="-120"/>
              </a:rPr>
              <a:t>:	3 : 1</a:t>
            </a:r>
          </a:p>
          <a:p>
            <a:pPr marL="342900" indent="-341313" hangingPunct="1">
              <a:lnSpc>
                <a:spcPct val="100000"/>
              </a:lnSpc>
              <a:spcBef>
                <a:spcPts val="638"/>
              </a:spcBef>
              <a:buSzPct val="45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 dirty="0">
                <a:solidFill>
                  <a:srgbClr val="000000"/>
                </a:solidFill>
                <a:ea typeface="標楷體" charset="-120"/>
              </a:rPr>
              <a:t>Association with other problems:</a:t>
            </a:r>
          </a:p>
          <a:p>
            <a:pPr lvl="1" indent="-284163" hangingPunct="1">
              <a:lnSpc>
                <a:spcPct val="100000"/>
              </a:lnSpc>
              <a:spcBef>
                <a:spcPts val="563"/>
              </a:spcBef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 dirty="0">
                <a:solidFill>
                  <a:srgbClr val="000000"/>
                </a:solidFill>
                <a:latin typeface="標楷體" charset="-120"/>
                <a:ea typeface="標楷體" charset="-120"/>
              </a:rPr>
              <a:t>讀寫障礙(</a:t>
            </a:r>
            <a:r>
              <a:rPr lang="zh-TW" sz="3200" dirty="0">
                <a:solidFill>
                  <a:srgbClr val="000000"/>
                </a:solidFill>
                <a:ea typeface="標楷體" charset="-120"/>
              </a:rPr>
              <a:t>Dyslexia</a:t>
            </a:r>
            <a:r>
              <a:rPr lang="zh-TW" sz="3200" dirty="0">
                <a:solidFill>
                  <a:srgbClr val="000000"/>
                </a:solidFill>
                <a:latin typeface="標楷體" charset="-120"/>
                <a:ea typeface="標楷體" charset="-120"/>
              </a:rPr>
              <a:t>)		60%</a:t>
            </a:r>
          </a:p>
          <a:p>
            <a:pPr lvl="1" indent="-284163" hangingPunct="1">
              <a:lnSpc>
                <a:spcPct val="100000"/>
              </a:lnSpc>
              <a:spcBef>
                <a:spcPts val="563"/>
              </a:spcBef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 dirty="0">
                <a:solidFill>
                  <a:srgbClr val="000000"/>
                </a:solidFill>
                <a:ea typeface="標楷體" charset="-120"/>
              </a:rPr>
              <a:t>Conduct/Behaviour</a:t>
            </a:r>
            <a:r>
              <a:rPr lang="zh-TW" sz="3200" dirty="0">
                <a:solidFill>
                  <a:srgbClr val="000000"/>
                </a:solidFill>
                <a:latin typeface="標楷體" charset="-120"/>
                <a:ea typeface="標楷體" charset="-120"/>
              </a:rPr>
              <a:t>		40%</a:t>
            </a:r>
          </a:p>
          <a:p>
            <a:pPr lvl="1" indent="-284163" hangingPunct="1">
              <a:lnSpc>
                <a:spcPct val="100000"/>
              </a:lnSpc>
              <a:spcBef>
                <a:spcPts val="563"/>
              </a:spcBef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zh-TW" sz="3200" dirty="0">
                <a:solidFill>
                  <a:srgbClr val="000000"/>
                </a:solidFill>
                <a:ea typeface="標楷體" charset="-120"/>
              </a:rPr>
              <a:t>Drug Abuse, Depression, Bipolar Disorder etc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>
            <a:extLst>
              <a:ext uri="{FF2B5EF4-FFF2-40B4-BE49-F238E27FC236}">
                <a16:creationId xmlns:a16="http://schemas.microsoft.com/office/drawing/2014/main" id="{EDA23E14-0A89-4AA7-8BAC-DC56C32E1ED6}"/>
              </a:ext>
            </a:extLst>
          </p:cNvPr>
          <p:cNvSpPr/>
          <p:nvPr/>
        </p:nvSpPr>
        <p:spPr bwMode="auto">
          <a:xfrm>
            <a:off x="1799692" y="1807677"/>
            <a:ext cx="4248472" cy="39604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TW" altLang="en-US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4BBE17C-C6DC-4DA3-8E27-4DD89BBCC026}"/>
              </a:ext>
            </a:extLst>
          </p:cNvPr>
          <p:cNvSpPr txBox="1"/>
          <p:nvPr/>
        </p:nvSpPr>
        <p:spPr>
          <a:xfrm>
            <a:off x="1691680" y="1406071"/>
            <a:ext cx="1582484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Dyslexia 10%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A6216A0F-7BF2-431A-8DEB-417E24EAD678}"/>
              </a:ext>
            </a:extLst>
          </p:cNvPr>
          <p:cNvSpPr/>
          <p:nvPr/>
        </p:nvSpPr>
        <p:spPr bwMode="auto">
          <a:xfrm>
            <a:off x="3947607" y="2276872"/>
            <a:ext cx="3096344" cy="2952328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31062BD-848A-4C08-B93A-F13F7B3ECF79}"/>
              </a:ext>
            </a:extLst>
          </p:cNvPr>
          <p:cNvSpPr txBox="1"/>
          <p:nvPr/>
        </p:nvSpPr>
        <p:spPr>
          <a:xfrm>
            <a:off x="4872734" y="1962906"/>
            <a:ext cx="123623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ADHD 5%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9127B77-4934-4D9D-8049-0E89DBA96BC1}"/>
              </a:ext>
            </a:extLst>
          </p:cNvPr>
          <p:cNvSpPr txBox="1"/>
          <p:nvPr/>
        </p:nvSpPr>
        <p:spPr>
          <a:xfrm>
            <a:off x="4705165" y="4437112"/>
            <a:ext cx="64633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60%</a:t>
            </a:r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0D954DD-A511-4098-ACFD-A198DC7AA89C}"/>
              </a:ext>
            </a:extLst>
          </p:cNvPr>
          <p:cNvSpPr txBox="1"/>
          <p:nvPr/>
        </p:nvSpPr>
        <p:spPr>
          <a:xfrm>
            <a:off x="4716016" y="2782069"/>
            <a:ext cx="64633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30%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標題 10">
            <a:extLst>
              <a:ext uri="{FF2B5EF4-FFF2-40B4-BE49-F238E27FC236}">
                <a16:creationId xmlns:a16="http://schemas.microsoft.com/office/drawing/2014/main" id="{971E1818-54C8-4BD5-9F92-D9477A963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52" y="385859"/>
            <a:ext cx="8228013" cy="1141412"/>
          </a:xfrm>
        </p:spPr>
        <p:txBody>
          <a:bodyPr/>
          <a:lstStyle/>
          <a:p>
            <a:pPr algn="ctr"/>
            <a:r>
              <a:rPr lang="en-US" altLang="zh-TW" sz="3600" dirty="0"/>
              <a:t>ADHD highly associated with Dyslexia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042686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8938" y="2794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ea typeface="新細明體" pitchFamily="18" charset="-120"/>
              </a:rPr>
              <a:t>於孩童出現的多種共有病症 </a:t>
            </a:r>
            <a:r>
              <a:rPr lang="en-US" altLang="zh-TW" sz="2800" dirty="0">
                <a:ea typeface="新細明體" pitchFamily="18" charset="-120"/>
              </a:rPr>
              <a:t>(</a:t>
            </a:r>
            <a:r>
              <a:rPr lang="en-US" altLang="en-GB" sz="2800" dirty="0"/>
              <a:t>n=579)</a:t>
            </a:r>
            <a:endParaRPr lang="en-GB" altLang="en-US" sz="2800" dirty="0"/>
          </a:p>
        </p:txBody>
      </p:sp>
      <p:sp>
        <p:nvSpPr>
          <p:cNvPr id="46083" name="Oval 3"/>
          <p:cNvSpPr>
            <a:spLocks noChangeArrowheads="1"/>
          </p:cNvSpPr>
          <p:nvPr/>
        </p:nvSpPr>
        <p:spPr bwMode="auto">
          <a:xfrm>
            <a:off x="1016000" y="1079500"/>
            <a:ext cx="7180263" cy="464820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spcBef>
                <a:spcPct val="50000"/>
              </a:spcBef>
            </a:pPr>
            <a:endParaRPr lang="en-US" altLang="en-US" dirty="0">
              <a:noFill/>
            </a:endParaRPr>
          </a:p>
        </p:txBody>
      </p:sp>
      <p:sp>
        <p:nvSpPr>
          <p:cNvPr id="46084" name="Oval 4"/>
          <p:cNvSpPr>
            <a:spLocks noChangeArrowheads="1"/>
          </p:cNvSpPr>
          <p:nvPr/>
        </p:nvSpPr>
        <p:spPr bwMode="auto">
          <a:xfrm>
            <a:off x="3929063" y="1422400"/>
            <a:ext cx="3657600" cy="3505200"/>
          </a:xfrm>
          <a:prstGeom prst="ellipse">
            <a:avLst/>
          </a:prstGeom>
          <a:noFill/>
          <a:ln w="38100">
            <a:solidFill>
              <a:srgbClr val="FFA300"/>
            </a:solidFill>
            <a:round/>
            <a:headEnd type="none" w="sm" len="sm"/>
            <a:tailEnd type="none" w="sm" len="sm"/>
          </a:ln>
          <a:effectLst/>
        </p:spPr>
        <p:txBody>
          <a:bodyPr wrap="none" lIns="0" tIns="0" rIns="0" bIns="0" anchorCtr="1"/>
          <a:lstStyle/>
          <a:p>
            <a:pPr algn="r" eaLnBrk="1" hangingPunct="1">
              <a:spcBef>
                <a:spcPct val="50000"/>
              </a:spcBef>
            </a:pPr>
            <a:r>
              <a:rPr lang="en-GB" altLang="en-US">
                <a:solidFill>
                  <a:srgbClr val="FFA300"/>
                </a:solidFill>
                <a:latin typeface="Arial" pitchFamily="34" charset="0"/>
              </a:rPr>
              <a:t>Oppositional</a:t>
            </a:r>
            <a:r>
              <a:rPr lang="en-GB" altLang="en-US">
                <a:latin typeface="Arial" pitchFamily="34" charset="0"/>
              </a:rPr>
              <a:t> 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 altLang="en-US">
                <a:solidFill>
                  <a:srgbClr val="FFA300"/>
                </a:solidFill>
                <a:latin typeface="Arial" pitchFamily="34" charset="0"/>
              </a:rPr>
              <a:t>Defiant 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 altLang="en-US">
                <a:solidFill>
                  <a:srgbClr val="FFA300"/>
                </a:solidFill>
                <a:latin typeface="Arial" pitchFamily="34" charset="0"/>
              </a:rPr>
              <a:t>Disorder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 altLang="en-US">
                <a:solidFill>
                  <a:srgbClr val="FFA300"/>
                </a:solidFill>
                <a:latin typeface="Arial" pitchFamily="34" charset="0"/>
              </a:rPr>
              <a:t>40%</a:t>
            </a:r>
            <a:endParaRPr lang="en-GB" altLang="en-US">
              <a:latin typeface="Times" pitchFamily="18" charset="0"/>
            </a:endParaRPr>
          </a:p>
        </p:txBody>
      </p:sp>
      <p:sp>
        <p:nvSpPr>
          <p:cNvPr id="46085" name="Oval 5"/>
          <p:cNvSpPr>
            <a:spLocks noChangeArrowheads="1"/>
          </p:cNvSpPr>
          <p:nvPr/>
        </p:nvSpPr>
        <p:spPr bwMode="auto">
          <a:xfrm>
            <a:off x="2573338" y="2032000"/>
            <a:ext cx="1693862" cy="1752600"/>
          </a:xfrm>
          <a:prstGeom prst="ellipse">
            <a:avLst/>
          </a:prstGeom>
          <a:noFill/>
          <a:ln w="38100">
            <a:solidFill>
              <a:srgbClr val="00CCFF"/>
            </a:solidFill>
            <a:round/>
            <a:headEnd type="none" w="sm" len="sm"/>
            <a:tailEnd type="none" w="sm" len="sm"/>
          </a:ln>
          <a:effectLst/>
        </p:spPr>
        <p:txBody>
          <a:bodyPr wrap="none" lIns="0" tIns="0" rIns="0" bIns="0" anchor="ctr"/>
          <a:lstStyle/>
          <a:p>
            <a:pPr eaLnBrk="1" hangingPunct="1">
              <a:spcBef>
                <a:spcPct val="50000"/>
              </a:spcBef>
            </a:pPr>
            <a:r>
              <a:rPr lang="en-GB" altLang="en-US">
                <a:solidFill>
                  <a:srgbClr val="00CCFF"/>
                </a:solidFill>
                <a:latin typeface="Arial" pitchFamily="34" charset="0"/>
              </a:rPr>
              <a:t>Tics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>
                <a:solidFill>
                  <a:srgbClr val="00CCFF"/>
                </a:solidFill>
                <a:latin typeface="Arial" pitchFamily="34" charset="0"/>
              </a:rPr>
              <a:t>11%</a:t>
            </a:r>
          </a:p>
        </p:txBody>
      </p:sp>
      <p:sp>
        <p:nvSpPr>
          <p:cNvPr id="46086" name="Oval 6"/>
          <p:cNvSpPr>
            <a:spLocks noChangeArrowheads="1"/>
          </p:cNvSpPr>
          <p:nvPr/>
        </p:nvSpPr>
        <p:spPr bwMode="auto">
          <a:xfrm>
            <a:off x="1897063" y="3327400"/>
            <a:ext cx="2032000" cy="19050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</p:spPr>
        <p:txBody>
          <a:bodyPr wrap="none" lIns="0" rIns="0" bIns="0" anchor="ctr"/>
          <a:lstStyle/>
          <a:p>
            <a:pPr eaLnBrk="1" hangingPunct="1">
              <a:spcBef>
                <a:spcPct val="50000"/>
              </a:spcBef>
            </a:pPr>
            <a:r>
              <a:rPr lang="en-GB" altLang="en-US" dirty="0">
                <a:solidFill>
                  <a:schemeClr val="folHlink"/>
                </a:solidFill>
                <a:latin typeface="Arial" pitchFamily="34" charset="0"/>
              </a:rPr>
              <a:t>Conduct 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dirty="0">
                <a:solidFill>
                  <a:schemeClr val="folHlink"/>
                </a:solidFill>
                <a:latin typeface="Arial" pitchFamily="34" charset="0"/>
              </a:rPr>
              <a:t>Disorder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dirty="0">
                <a:solidFill>
                  <a:schemeClr val="folHlink"/>
                </a:solidFill>
                <a:latin typeface="Arial" pitchFamily="34" charset="0"/>
              </a:rPr>
              <a:t>14%</a:t>
            </a:r>
          </a:p>
        </p:txBody>
      </p:sp>
      <p:sp>
        <p:nvSpPr>
          <p:cNvPr id="46087" name="Oval 7"/>
          <p:cNvSpPr>
            <a:spLocks noChangeArrowheads="1"/>
          </p:cNvSpPr>
          <p:nvPr/>
        </p:nvSpPr>
        <p:spPr bwMode="auto">
          <a:xfrm>
            <a:off x="3386138" y="2870200"/>
            <a:ext cx="2438400" cy="2667000"/>
          </a:xfrm>
          <a:prstGeom prst="ellipse">
            <a:avLst/>
          </a:prstGeom>
          <a:noFill/>
          <a:ln w="38100">
            <a:solidFill>
              <a:srgbClr val="FF99CC"/>
            </a:solidFill>
            <a:round/>
            <a:headEnd type="none" w="sm" len="sm"/>
            <a:tailEnd type="none" w="sm" len="sm"/>
          </a:ln>
          <a:effectLst/>
        </p:spPr>
        <p:txBody>
          <a:bodyPr wrap="none" bIns="0" anchor="b" anchorCtr="1"/>
          <a:lstStyle/>
          <a:p>
            <a:pPr algn="ctr" eaLnBrk="1" hangingPunct="1">
              <a:spcBef>
                <a:spcPct val="50000"/>
              </a:spcBef>
            </a:pPr>
            <a:endParaRPr lang="en-GB" altLang="en-US">
              <a:solidFill>
                <a:srgbClr val="FF99CC"/>
              </a:solidFill>
              <a:latin typeface="Times" pitchFamily="18" charset="0"/>
            </a:endParaRPr>
          </a:p>
        </p:txBody>
      </p:sp>
      <p:sp>
        <p:nvSpPr>
          <p:cNvPr id="46088" name="Oval 8"/>
          <p:cNvSpPr>
            <a:spLocks noChangeArrowheads="1"/>
          </p:cNvSpPr>
          <p:nvPr/>
        </p:nvSpPr>
        <p:spPr bwMode="auto">
          <a:xfrm>
            <a:off x="3657600" y="3403600"/>
            <a:ext cx="947738" cy="1066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en-GB" altLang="en-US">
              <a:latin typeface="Times" pitchFamily="18" charset="0"/>
            </a:endParaRP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1619439" y="2359407"/>
            <a:ext cx="748923" cy="1142236"/>
          </a:xfrm>
          <a:prstGeom prst="rect">
            <a:avLst/>
          </a:prstGeom>
          <a:noFill/>
          <a:ln w="11176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altLang="en-US" dirty="0">
                <a:solidFill>
                  <a:schemeClr val="accent2"/>
                </a:solidFill>
                <a:latin typeface="Arial" pitchFamily="34" charset="0"/>
              </a:rPr>
              <a:t>ADD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altLang="en-US" dirty="0">
                <a:solidFill>
                  <a:schemeClr val="accent2"/>
                </a:solidFill>
                <a:latin typeface="Arial" pitchFamily="34" charset="0"/>
              </a:rPr>
              <a:t>alone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altLang="en-US" dirty="0">
                <a:solidFill>
                  <a:schemeClr val="accent2"/>
                </a:solidFill>
                <a:latin typeface="Arial" pitchFamily="34" charset="0"/>
              </a:rPr>
              <a:t>31%</a:t>
            </a:r>
            <a:endParaRPr lang="en-GB" altLang="en-US" dirty="0">
              <a:solidFill>
                <a:schemeClr val="accent2"/>
              </a:solidFill>
              <a:latin typeface="Times" pitchFamily="18" charset="0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4402138" y="3479800"/>
            <a:ext cx="1558925" cy="1187450"/>
          </a:xfrm>
          <a:prstGeom prst="rect">
            <a:avLst/>
          </a:prstGeom>
          <a:noFill/>
          <a:ln w="11176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altLang="en-US">
                <a:solidFill>
                  <a:srgbClr val="FF99CC"/>
                </a:solidFill>
                <a:latin typeface="Arial" pitchFamily="34" charset="0"/>
              </a:rPr>
              <a:t>Anxiety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altLang="en-US">
                <a:solidFill>
                  <a:srgbClr val="FF99CC"/>
                </a:solidFill>
                <a:latin typeface="Arial" pitchFamily="34" charset="0"/>
              </a:rPr>
              <a:t>Disorder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altLang="en-US">
                <a:solidFill>
                  <a:srgbClr val="FF99CC"/>
                </a:solidFill>
                <a:latin typeface="Arial" pitchFamily="34" charset="0"/>
              </a:rPr>
              <a:t>34%</a:t>
            </a:r>
          </a:p>
        </p:txBody>
      </p:sp>
      <p:sp>
        <p:nvSpPr>
          <p:cNvPr id="46091" name="Line 11"/>
          <p:cNvSpPr>
            <a:spLocks noChangeShapeType="1"/>
          </p:cNvSpPr>
          <p:nvPr/>
        </p:nvSpPr>
        <p:spPr bwMode="auto">
          <a:xfrm flipH="1">
            <a:off x="2709863" y="4241800"/>
            <a:ext cx="1016000" cy="1371600"/>
          </a:xfrm>
          <a:prstGeom prst="line">
            <a:avLst/>
          </a:prstGeom>
          <a:noFill/>
          <a:ln w="20701">
            <a:solidFill>
              <a:schemeClr val="bg1"/>
            </a:solidFill>
            <a:round/>
            <a:headEnd type="triangle" w="lg" len="lg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266033" y="5590816"/>
            <a:ext cx="2403223" cy="349968"/>
          </a:xfrm>
          <a:prstGeom prst="rect">
            <a:avLst/>
          </a:prstGeom>
          <a:noFill/>
          <a:ln w="11176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altLang="en-US" b="1" dirty="0">
                <a:solidFill>
                  <a:srgbClr val="FF0000"/>
                </a:solidFill>
                <a:latin typeface="Arial" pitchFamily="34" charset="0"/>
              </a:rPr>
              <a:t>Mood Disorders  4%</a:t>
            </a:r>
            <a:endParaRPr lang="en-GB" altLang="en-US" b="1" dirty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7339013" y="4846732"/>
            <a:ext cx="2014537" cy="100796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anchor="b">
            <a:spAutoFit/>
          </a:bodyPr>
          <a:lstStyle/>
          <a:p>
            <a:pPr eaLnBrk="1" hangingPunct="1">
              <a:lnSpc>
                <a:spcPct val="95000"/>
              </a:lnSpc>
              <a:spcBef>
                <a:spcPct val="50000"/>
              </a:spcBef>
            </a:pPr>
            <a:r>
              <a:rPr lang="en-GB" altLang="en-US" sz="1200" dirty="0">
                <a:solidFill>
                  <a:schemeClr val="accent2"/>
                </a:solidFill>
                <a:latin typeface="Helvetica" pitchFamily="34" charset="0"/>
              </a:rPr>
              <a:t>MTA Cooperative </a:t>
            </a:r>
          </a:p>
          <a:p>
            <a:pPr eaLnBrk="1" hangingPunct="1">
              <a:lnSpc>
                <a:spcPct val="95000"/>
              </a:lnSpc>
              <a:spcBef>
                <a:spcPct val="50000"/>
              </a:spcBef>
            </a:pPr>
            <a:r>
              <a:rPr lang="en-GB" altLang="en-US" sz="1200" dirty="0">
                <a:solidFill>
                  <a:schemeClr val="accent2"/>
                </a:solidFill>
                <a:latin typeface="Helvetica" pitchFamily="34" charset="0"/>
              </a:rPr>
              <a:t>Group. Arch </a:t>
            </a:r>
          </a:p>
          <a:p>
            <a:pPr eaLnBrk="1" hangingPunct="1">
              <a:lnSpc>
                <a:spcPct val="95000"/>
              </a:lnSpc>
              <a:spcBef>
                <a:spcPct val="50000"/>
              </a:spcBef>
            </a:pPr>
            <a:r>
              <a:rPr lang="en-GB" altLang="en-US" sz="1200" dirty="0">
                <a:solidFill>
                  <a:schemeClr val="accent2"/>
                </a:solidFill>
                <a:latin typeface="Helvetica" pitchFamily="34" charset="0"/>
              </a:rPr>
              <a:t>Gen Psychiatry 1999; 56:1088–1096</a:t>
            </a:r>
            <a:r>
              <a:rPr lang="en-GB" altLang="en-US" sz="1400" dirty="0">
                <a:solidFill>
                  <a:schemeClr val="accent2"/>
                </a:solidFill>
                <a:latin typeface="Helvetica" pitchFamily="34" charset="0"/>
              </a:rPr>
              <a:t> </a:t>
            </a:r>
            <a:endParaRPr lang="en-GB" altLang="en-US" sz="12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46100" name="TextBox 2"/>
          <p:cNvSpPr txBox="1">
            <a:spLocks noChangeArrowheads="1"/>
          </p:cNvSpPr>
          <p:nvPr/>
        </p:nvSpPr>
        <p:spPr bwMode="auto">
          <a:xfrm>
            <a:off x="679450" y="5949950"/>
            <a:ext cx="1655763" cy="34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FF0000"/>
                </a:solidFill>
                <a:ea typeface="新細明體" pitchFamily="18" charset="-120"/>
              </a:rPr>
              <a:t>情緒病</a:t>
            </a:r>
            <a:endParaRPr lang="en-US" altLang="en-US" b="1" dirty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D405BDD-52CE-4FFE-940C-8DDF3FB16814}"/>
              </a:ext>
            </a:extLst>
          </p:cNvPr>
          <p:cNvSpPr txBox="1"/>
          <p:nvPr/>
        </p:nvSpPr>
        <p:spPr>
          <a:xfrm>
            <a:off x="3018925" y="2247202"/>
            <a:ext cx="87716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抽動症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F6DE6D2-418E-4F25-B65D-7925FF65FB42}"/>
              </a:ext>
            </a:extLst>
          </p:cNvPr>
          <p:cNvSpPr txBox="1"/>
          <p:nvPr/>
        </p:nvSpPr>
        <p:spPr>
          <a:xfrm>
            <a:off x="5291649" y="1624249"/>
            <a:ext cx="1338828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對抗性行為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B20396C-B010-4F35-88F4-CBBBF07381B2}"/>
              </a:ext>
            </a:extLst>
          </p:cNvPr>
          <p:cNvSpPr txBox="1"/>
          <p:nvPr/>
        </p:nvSpPr>
        <p:spPr>
          <a:xfrm>
            <a:off x="4540975" y="4802698"/>
            <a:ext cx="87716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焦慮症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2DC645B-D2CC-4069-89E1-7580C0A15492}"/>
              </a:ext>
            </a:extLst>
          </p:cNvPr>
          <p:cNvSpPr txBox="1"/>
          <p:nvPr/>
        </p:nvSpPr>
        <p:spPr>
          <a:xfrm>
            <a:off x="2446084" y="4730032"/>
            <a:ext cx="110799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品格障礙</a:t>
            </a:r>
          </a:p>
        </p:txBody>
      </p:sp>
    </p:spTree>
    <p:extLst>
      <p:ext uri="{BB962C8B-B14F-4D97-AF65-F5344CB8AC3E}">
        <p14:creationId xmlns:p14="http://schemas.microsoft.com/office/powerpoint/2010/main" val="769342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57150" y="1397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spcBef>
                <a:spcPct val="50000"/>
              </a:spcBef>
            </a:pPr>
            <a:r>
              <a:rPr lang="en-GB" altLang="en-GB" sz="2400" dirty="0">
                <a:latin typeface="Verdana" pitchFamily="34" charset="0"/>
              </a:rPr>
              <a:t>ADHD: Comorbid Conditions</a:t>
            </a:r>
            <a:r>
              <a:rPr lang="zh-TW" altLang="en-US" sz="2400" dirty="0">
                <a:latin typeface="Verdana" pitchFamily="34" charset="0"/>
                <a:ea typeface="新細明體" pitchFamily="18" charset="-120"/>
              </a:rPr>
              <a:t> </a:t>
            </a:r>
            <a:r>
              <a:rPr lang="en-US" altLang="zh-TW" sz="2400" dirty="0">
                <a:latin typeface="Verdana" pitchFamily="34" charset="0"/>
                <a:ea typeface="新細明體" pitchFamily="18" charset="-120"/>
              </a:rPr>
              <a:t>ADHD</a:t>
            </a:r>
            <a:r>
              <a:rPr lang="zh-TW" altLang="en-US" sz="2400" dirty="0">
                <a:latin typeface="Verdana" pitchFamily="34" charset="0"/>
                <a:ea typeface="新細明體" pitchFamily="18" charset="-120"/>
              </a:rPr>
              <a:t>與共病</a:t>
            </a:r>
            <a:endParaRPr lang="en-US" altLang="en-GB" sz="2400" dirty="0">
              <a:latin typeface="Verdana" pitchFamily="34" charset="0"/>
            </a:endParaRPr>
          </a:p>
        </p:txBody>
      </p:sp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803275" y="3252788"/>
            <a:ext cx="7707313" cy="11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395413" y="4747659"/>
            <a:ext cx="6961187" cy="1235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anchor="b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altLang="en-GB" sz="1100" dirty="0" err="1">
                <a:latin typeface="Helvetica" pitchFamily="34" charset="0"/>
              </a:rPr>
              <a:t>Milberger</a:t>
            </a:r>
            <a:r>
              <a:rPr lang="en-US" altLang="en-GB" sz="1100" dirty="0">
                <a:latin typeface="Helvetica" pitchFamily="34" charset="0"/>
              </a:rPr>
              <a:t> et al. </a:t>
            </a:r>
            <a:r>
              <a:rPr lang="en-US" altLang="en-GB" sz="1100" i="1" dirty="0">
                <a:latin typeface="Helvetica" pitchFamily="34" charset="0"/>
              </a:rPr>
              <a:t>Am J Psychiatry </a:t>
            </a:r>
            <a:r>
              <a:rPr lang="en-US" altLang="en-GB" sz="1100" dirty="0">
                <a:latin typeface="Helvetica" pitchFamily="34" charset="0"/>
              </a:rPr>
              <a:t>1995:152:1793–1799</a:t>
            </a:r>
          </a:p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altLang="en-GB" sz="1100" dirty="0">
                <a:latin typeface="Helvetica" pitchFamily="34" charset="0"/>
              </a:rPr>
              <a:t>Biederman et al. </a:t>
            </a:r>
            <a:r>
              <a:rPr lang="en-US" altLang="en-GB" sz="1100" i="1" dirty="0">
                <a:latin typeface="Helvetica" pitchFamily="34" charset="0"/>
              </a:rPr>
              <a:t>J Am </a:t>
            </a:r>
            <a:r>
              <a:rPr lang="en-US" altLang="en-GB" sz="1100" i="1" dirty="0" err="1">
                <a:latin typeface="Helvetica" pitchFamily="34" charset="0"/>
              </a:rPr>
              <a:t>Acad</a:t>
            </a:r>
            <a:r>
              <a:rPr lang="en-US" altLang="en-GB" sz="1100" i="1" dirty="0">
                <a:latin typeface="Helvetica" pitchFamily="34" charset="0"/>
              </a:rPr>
              <a:t> Child </a:t>
            </a:r>
            <a:r>
              <a:rPr lang="en-US" altLang="en-GB" sz="1100" i="1" dirty="0" err="1">
                <a:latin typeface="Helvetica" pitchFamily="34" charset="0"/>
              </a:rPr>
              <a:t>Adolesc</a:t>
            </a:r>
            <a:r>
              <a:rPr lang="en-US" altLang="en-GB" sz="1100" i="1" dirty="0">
                <a:latin typeface="Helvetica" pitchFamily="34" charset="0"/>
              </a:rPr>
              <a:t> Psychiatry</a:t>
            </a:r>
            <a:r>
              <a:rPr lang="en-US" altLang="en-GB" sz="1100" dirty="0">
                <a:latin typeface="Helvetica" pitchFamily="34" charset="0"/>
              </a:rPr>
              <a:t> 1997;36:21–29</a:t>
            </a:r>
          </a:p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altLang="en-GB" sz="1100" dirty="0">
                <a:latin typeface="Helvetica" pitchFamily="34" charset="0"/>
              </a:rPr>
              <a:t>Castellanos. </a:t>
            </a:r>
            <a:r>
              <a:rPr lang="en-US" altLang="en-GB" sz="1100" i="1" dirty="0">
                <a:latin typeface="Helvetica" pitchFamily="34" charset="0"/>
              </a:rPr>
              <a:t>Arch Gen Psychiatry</a:t>
            </a:r>
            <a:r>
              <a:rPr lang="en-US" altLang="en-GB" sz="1100" dirty="0">
                <a:latin typeface="Helvetica" pitchFamily="34" charset="0"/>
              </a:rPr>
              <a:t> 1999;56:337–338 </a:t>
            </a:r>
          </a:p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altLang="en-GB" sz="1100" dirty="0">
                <a:latin typeface="Helvetica" pitchFamily="34" charset="0"/>
              </a:rPr>
              <a:t>Goldman et al. </a:t>
            </a:r>
            <a:r>
              <a:rPr lang="en-US" altLang="en-GB" sz="1100" i="1" dirty="0">
                <a:latin typeface="Helvetica" pitchFamily="34" charset="0"/>
              </a:rPr>
              <a:t>JAMA</a:t>
            </a:r>
            <a:r>
              <a:rPr lang="en-US" altLang="en-GB" sz="1100" dirty="0">
                <a:latin typeface="Helvetica" pitchFamily="34" charset="0"/>
              </a:rPr>
              <a:t> 1998;279:1100–1107 </a:t>
            </a:r>
          </a:p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altLang="en-GB" sz="1100" dirty="0" err="1">
                <a:latin typeface="Helvetica" pitchFamily="34" charset="0"/>
              </a:rPr>
              <a:t>Szatmari</a:t>
            </a:r>
            <a:r>
              <a:rPr lang="en-US" altLang="en-GB" sz="1100" dirty="0">
                <a:latin typeface="Helvetica" pitchFamily="34" charset="0"/>
              </a:rPr>
              <a:t> et al. </a:t>
            </a:r>
            <a:r>
              <a:rPr lang="en-US" altLang="en-GB" sz="1100" i="1" dirty="0">
                <a:latin typeface="Helvetica" pitchFamily="34" charset="0"/>
              </a:rPr>
              <a:t>J Child Psychol Psychiatry</a:t>
            </a:r>
            <a:r>
              <a:rPr lang="en-US" altLang="en-GB" sz="1100" dirty="0">
                <a:latin typeface="Helvetica" pitchFamily="34" charset="0"/>
              </a:rPr>
              <a:t> 1989;30:219–230</a:t>
            </a:r>
            <a:endParaRPr lang="en-US" altLang="en-GB" sz="1100" dirty="0">
              <a:latin typeface="Arial" pitchFamily="34" charset="0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7662863" y="3402013"/>
            <a:ext cx="8699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GB" sz="1400">
                <a:latin typeface="Arial" pitchFamily="34" charset="0"/>
              </a:rPr>
              <a:t>Tics</a:t>
            </a:r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>
            <a:off x="1060450" y="1317625"/>
            <a:ext cx="0" cy="1884363"/>
          </a:xfrm>
          <a:prstGeom prst="line">
            <a:avLst/>
          </a:prstGeom>
          <a:noFill/>
          <a:ln w="12700">
            <a:solidFill>
              <a:srgbClr val="EAEAEA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7839075" y="3009900"/>
            <a:ext cx="517525" cy="192088"/>
          </a:xfrm>
          <a:prstGeom prst="rect">
            <a:avLst/>
          </a:prstGeom>
          <a:solidFill>
            <a:srgbClr val="FF00FF"/>
          </a:solidFill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8136" name="Freeform 8"/>
          <p:cNvSpPr>
            <a:spLocks/>
          </p:cNvSpPr>
          <p:nvPr/>
        </p:nvSpPr>
        <p:spPr bwMode="auto">
          <a:xfrm>
            <a:off x="1060450" y="1317625"/>
            <a:ext cx="0" cy="1884363"/>
          </a:xfrm>
          <a:custGeom>
            <a:avLst/>
            <a:gdLst>
              <a:gd name="T0" fmla="*/ 0 h 1280"/>
              <a:gd name="T1" fmla="*/ 2147483646 h 1280"/>
              <a:gd name="T2" fmla="*/ 0 h 1280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0" y="T0"/>
              </a:cxn>
              <a:cxn ang="T4">
                <a:pos x="0" y="T1"/>
              </a:cxn>
              <a:cxn ang="T5">
                <a:pos x="0" y="T2"/>
              </a:cxn>
            </a:cxnLst>
            <a:rect l="0" t="0" r="r" b="b"/>
            <a:pathLst>
              <a:path h="1280">
                <a:moveTo>
                  <a:pt x="0" y="0"/>
                </a:moveTo>
                <a:lnTo>
                  <a:pt x="0" y="1280"/>
                </a:lnTo>
                <a:lnTo>
                  <a:pt x="0" y="0"/>
                </a:lnTo>
                <a:close/>
              </a:path>
            </a:pathLst>
          </a:custGeom>
          <a:solidFill>
            <a:srgbClr val="00808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37" name="Freeform 9"/>
          <p:cNvSpPr>
            <a:spLocks/>
          </p:cNvSpPr>
          <p:nvPr/>
        </p:nvSpPr>
        <p:spPr bwMode="auto">
          <a:xfrm>
            <a:off x="987425" y="3201988"/>
            <a:ext cx="73025" cy="1587"/>
          </a:xfrm>
          <a:custGeom>
            <a:avLst/>
            <a:gdLst>
              <a:gd name="T0" fmla="*/ 0 w 49"/>
              <a:gd name="T1" fmla="*/ 0 h 1588"/>
              <a:gd name="T2" fmla="*/ 2147483646 w 49"/>
              <a:gd name="T3" fmla="*/ 0 h 1588"/>
              <a:gd name="T4" fmla="*/ 0 w 49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" h="1588">
                <a:moveTo>
                  <a:pt x="0" y="0"/>
                </a:move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8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38" name="Line 10"/>
          <p:cNvSpPr>
            <a:spLocks noChangeShapeType="1"/>
          </p:cNvSpPr>
          <p:nvPr/>
        </p:nvSpPr>
        <p:spPr bwMode="auto">
          <a:xfrm flipV="1">
            <a:off x="1060450" y="1317625"/>
            <a:ext cx="0" cy="18843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39" name="Line 11"/>
          <p:cNvSpPr>
            <a:spLocks noChangeShapeType="1"/>
          </p:cNvSpPr>
          <p:nvPr/>
        </p:nvSpPr>
        <p:spPr bwMode="auto">
          <a:xfrm flipH="1">
            <a:off x="987425" y="3201988"/>
            <a:ext cx="7302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40" name="Freeform 12"/>
          <p:cNvSpPr>
            <a:spLocks/>
          </p:cNvSpPr>
          <p:nvPr/>
        </p:nvSpPr>
        <p:spPr bwMode="auto">
          <a:xfrm>
            <a:off x="987425" y="2578100"/>
            <a:ext cx="73025" cy="1588"/>
          </a:xfrm>
          <a:custGeom>
            <a:avLst/>
            <a:gdLst>
              <a:gd name="T0" fmla="*/ 0 w 49"/>
              <a:gd name="T1" fmla="*/ 0 h 1587"/>
              <a:gd name="T2" fmla="*/ 2147483646 w 49"/>
              <a:gd name="T3" fmla="*/ 0 h 1587"/>
              <a:gd name="T4" fmla="*/ 0 w 49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" h="1587">
                <a:moveTo>
                  <a:pt x="0" y="0"/>
                </a:move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8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41" name="Freeform 13"/>
          <p:cNvSpPr>
            <a:spLocks/>
          </p:cNvSpPr>
          <p:nvPr/>
        </p:nvSpPr>
        <p:spPr bwMode="auto">
          <a:xfrm>
            <a:off x="987425" y="1941513"/>
            <a:ext cx="73025" cy="1587"/>
          </a:xfrm>
          <a:custGeom>
            <a:avLst/>
            <a:gdLst>
              <a:gd name="T0" fmla="*/ 0 w 49"/>
              <a:gd name="T1" fmla="*/ 0 h 1588"/>
              <a:gd name="T2" fmla="*/ 2147483646 w 49"/>
              <a:gd name="T3" fmla="*/ 0 h 1588"/>
              <a:gd name="T4" fmla="*/ 0 w 49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" h="1588">
                <a:moveTo>
                  <a:pt x="0" y="0"/>
                </a:move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8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 flipH="1">
            <a:off x="987425" y="2578100"/>
            <a:ext cx="7302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43" name="Line 15"/>
          <p:cNvSpPr>
            <a:spLocks noChangeShapeType="1"/>
          </p:cNvSpPr>
          <p:nvPr/>
        </p:nvSpPr>
        <p:spPr bwMode="auto">
          <a:xfrm flipH="1">
            <a:off x="987425" y="1941513"/>
            <a:ext cx="7302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44" name="Freeform 16"/>
          <p:cNvSpPr>
            <a:spLocks/>
          </p:cNvSpPr>
          <p:nvPr/>
        </p:nvSpPr>
        <p:spPr bwMode="auto">
          <a:xfrm>
            <a:off x="987425" y="1317625"/>
            <a:ext cx="73025" cy="1588"/>
          </a:xfrm>
          <a:custGeom>
            <a:avLst/>
            <a:gdLst>
              <a:gd name="T0" fmla="*/ 0 w 49"/>
              <a:gd name="T1" fmla="*/ 0 h 1587"/>
              <a:gd name="T2" fmla="*/ 2147483646 w 49"/>
              <a:gd name="T3" fmla="*/ 0 h 1587"/>
              <a:gd name="T4" fmla="*/ 0 w 49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" h="1587">
                <a:moveTo>
                  <a:pt x="0" y="0"/>
                </a:move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8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45" name="Line 17"/>
          <p:cNvSpPr>
            <a:spLocks noChangeShapeType="1"/>
          </p:cNvSpPr>
          <p:nvPr/>
        </p:nvSpPr>
        <p:spPr bwMode="auto">
          <a:xfrm flipH="1">
            <a:off x="987425" y="1317625"/>
            <a:ext cx="7302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46" name="Freeform 18"/>
          <p:cNvSpPr>
            <a:spLocks/>
          </p:cNvSpPr>
          <p:nvPr/>
        </p:nvSpPr>
        <p:spPr bwMode="auto">
          <a:xfrm>
            <a:off x="1060450" y="3201988"/>
            <a:ext cx="0" cy="60325"/>
          </a:xfrm>
          <a:custGeom>
            <a:avLst/>
            <a:gdLst>
              <a:gd name="T0" fmla="*/ 2147483646 h 41"/>
              <a:gd name="T1" fmla="*/ 0 h 41"/>
              <a:gd name="T2" fmla="*/ 2147483646 h 4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0" y="T0"/>
              </a:cxn>
              <a:cxn ang="T4">
                <a:pos x="0" y="T1"/>
              </a:cxn>
              <a:cxn ang="T5">
                <a:pos x="0" y="T2"/>
              </a:cxn>
            </a:cxnLst>
            <a:rect l="0" t="0" r="r" b="b"/>
            <a:pathLst>
              <a:path h="41">
                <a:moveTo>
                  <a:pt x="0" y="41"/>
                </a:moveTo>
                <a:lnTo>
                  <a:pt x="0" y="0"/>
                </a:lnTo>
                <a:lnTo>
                  <a:pt x="0" y="41"/>
                </a:lnTo>
                <a:close/>
              </a:path>
            </a:pathLst>
          </a:custGeom>
          <a:solidFill>
            <a:srgbClr val="00808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47" name="Freeform 19"/>
          <p:cNvSpPr>
            <a:spLocks/>
          </p:cNvSpPr>
          <p:nvPr/>
        </p:nvSpPr>
        <p:spPr bwMode="auto">
          <a:xfrm>
            <a:off x="1939925" y="3201988"/>
            <a:ext cx="1588" cy="60325"/>
          </a:xfrm>
          <a:custGeom>
            <a:avLst/>
            <a:gdLst>
              <a:gd name="T0" fmla="*/ 0 w 1588"/>
              <a:gd name="T1" fmla="*/ 2147483646 h 41"/>
              <a:gd name="T2" fmla="*/ 0 w 1588"/>
              <a:gd name="T3" fmla="*/ 0 h 41"/>
              <a:gd name="T4" fmla="*/ 0 w 1588"/>
              <a:gd name="T5" fmla="*/ 2147483646 h 4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8" h="41">
                <a:moveTo>
                  <a:pt x="0" y="41"/>
                </a:moveTo>
                <a:lnTo>
                  <a:pt x="0" y="0"/>
                </a:lnTo>
                <a:lnTo>
                  <a:pt x="0" y="41"/>
                </a:lnTo>
                <a:close/>
              </a:path>
            </a:pathLst>
          </a:custGeom>
          <a:solidFill>
            <a:srgbClr val="00808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48" name="Line 20"/>
          <p:cNvSpPr>
            <a:spLocks noChangeShapeType="1"/>
          </p:cNvSpPr>
          <p:nvPr/>
        </p:nvSpPr>
        <p:spPr bwMode="auto">
          <a:xfrm>
            <a:off x="1060450" y="3201988"/>
            <a:ext cx="0" cy="60325"/>
          </a:xfrm>
          <a:prstGeom prst="line">
            <a:avLst/>
          </a:prstGeom>
          <a:noFill/>
          <a:ln w="12700">
            <a:solidFill>
              <a:srgbClr val="EAEAEA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49" name="Line 21"/>
          <p:cNvSpPr>
            <a:spLocks noChangeShapeType="1"/>
          </p:cNvSpPr>
          <p:nvPr/>
        </p:nvSpPr>
        <p:spPr bwMode="auto">
          <a:xfrm>
            <a:off x="1939925" y="3201988"/>
            <a:ext cx="1588" cy="60325"/>
          </a:xfrm>
          <a:prstGeom prst="line">
            <a:avLst/>
          </a:prstGeom>
          <a:noFill/>
          <a:ln w="12700">
            <a:solidFill>
              <a:srgbClr val="EAEAEA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50" name="Freeform 22"/>
          <p:cNvSpPr>
            <a:spLocks/>
          </p:cNvSpPr>
          <p:nvPr/>
        </p:nvSpPr>
        <p:spPr bwMode="auto">
          <a:xfrm>
            <a:off x="2908300" y="3201988"/>
            <a:ext cx="0" cy="60325"/>
          </a:xfrm>
          <a:custGeom>
            <a:avLst/>
            <a:gdLst>
              <a:gd name="T0" fmla="*/ 2147483646 h 41"/>
              <a:gd name="T1" fmla="*/ 0 h 41"/>
              <a:gd name="T2" fmla="*/ 2147483646 h 4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0" y="T0"/>
              </a:cxn>
              <a:cxn ang="T4">
                <a:pos x="0" y="T1"/>
              </a:cxn>
              <a:cxn ang="T5">
                <a:pos x="0" y="T2"/>
              </a:cxn>
            </a:cxnLst>
            <a:rect l="0" t="0" r="r" b="b"/>
            <a:pathLst>
              <a:path h="41">
                <a:moveTo>
                  <a:pt x="0" y="41"/>
                </a:moveTo>
                <a:lnTo>
                  <a:pt x="0" y="0"/>
                </a:lnTo>
                <a:lnTo>
                  <a:pt x="0" y="41"/>
                </a:lnTo>
                <a:close/>
              </a:path>
            </a:pathLst>
          </a:custGeom>
          <a:solidFill>
            <a:srgbClr val="00808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51" name="Freeform 23"/>
          <p:cNvSpPr>
            <a:spLocks/>
          </p:cNvSpPr>
          <p:nvPr/>
        </p:nvSpPr>
        <p:spPr bwMode="auto">
          <a:xfrm>
            <a:off x="3860800" y="3201988"/>
            <a:ext cx="1588" cy="60325"/>
          </a:xfrm>
          <a:custGeom>
            <a:avLst/>
            <a:gdLst>
              <a:gd name="T0" fmla="*/ 0 w 1588"/>
              <a:gd name="T1" fmla="*/ 2147483646 h 41"/>
              <a:gd name="T2" fmla="*/ 0 w 1588"/>
              <a:gd name="T3" fmla="*/ 0 h 41"/>
              <a:gd name="T4" fmla="*/ 0 w 1588"/>
              <a:gd name="T5" fmla="*/ 2147483646 h 4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8" h="41">
                <a:moveTo>
                  <a:pt x="0" y="41"/>
                </a:moveTo>
                <a:lnTo>
                  <a:pt x="0" y="0"/>
                </a:lnTo>
                <a:lnTo>
                  <a:pt x="0" y="41"/>
                </a:lnTo>
                <a:close/>
              </a:path>
            </a:pathLst>
          </a:custGeom>
          <a:solidFill>
            <a:srgbClr val="00808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52" name="Line 24"/>
          <p:cNvSpPr>
            <a:spLocks noChangeShapeType="1"/>
          </p:cNvSpPr>
          <p:nvPr/>
        </p:nvSpPr>
        <p:spPr bwMode="auto">
          <a:xfrm>
            <a:off x="2908300" y="3201988"/>
            <a:ext cx="0" cy="60325"/>
          </a:xfrm>
          <a:prstGeom prst="line">
            <a:avLst/>
          </a:prstGeom>
          <a:noFill/>
          <a:ln w="12700">
            <a:solidFill>
              <a:srgbClr val="EAEAEA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53" name="Line 25"/>
          <p:cNvSpPr>
            <a:spLocks noChangeShapeType="1"/>
          </p:cNvSpPr>
          <p:nvPr/>
        </p:nvSpPr>
        <p:spPr bwMode="auto">
          <a:xfrm>
            <a:off x="3860800" y="3201988"/>
            <a:ext cx="1588" cy="60325"/>
          </a:xfrm>
          <a:prstGeom prst="line">
            <a:avLst/>
          </a:prstGeom>
          <a:noFill/>
          <a:ln w="12700">
            <a:solidFill>
              <a:srgbClr val="EAEAEA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54" name="Freeform 26"/>
          <p:cNvSpPr>
            <a:spLocks/>
          </p:cNvSpPr>
          <p:nvPr/>
        </p:nvSpPr>
        <p:spPr bwMode="auto">
          <a:xfrm>
            <a:off x="4856163" y="3201988"/>
            <a:ext cx="1587" cy="60325"/>
          </a:xfrm>
          <a:custGeom>
            <a:avLst/>
            <a:gdLst>
              <a:gd name="T0" fmla="*/ 0 w 1587"/>
              <a:gd name="T1" fmla="*/ 2147483646 h 41"/>
              <a:gd name="T2" fmla="*/ 0 w 1587"/>
              <a:gd name="T3" fmla="*/ 0 h 41"/>
              <a:gd name="T4" fmla="*/ 0 w 1587"/>
              <a:gd name="T5" fmla="*/ 2147483646 h 4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41">
                <a:moveTo>
                  <a:pt x="0" y="41"/>
                </a:moveTo>
                <a:lnTo>
                  <a:pt x="0" y="0"/>
                </a:lnTo>
                <a:lnTo>
                  <a:pt x="0" y="41"/>
                </a:lnTo>
                <a:close/>
              </a:path>
            </a:pathLst>
          </a:custGeom>
          <a:solidFill>
            <a:srgbClr val="00808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55" name="Line 27"/>
          <p:cNvSpPr>
            <a:spLocks noChangeShapeType="1"/>
          </p:cNvSpPr>
          <p:nvPr/>
        </p:nvSpPr>
        <p:spPr bwMode="auto">
          <a:xfrm>
            <a:off x="4856163" y="3201988"/>
            <a:ext cx="1587" cy="60325"/>
          </a:xfrm>
          <a:prstGeom prst="line">
            <a:avLst/>
          </a:prstGeom>
          <a:noFill/>
          <a:ln w="12700">
            <a:solidFill>
              <a:srgbClr val="EAEAEA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56" name="Freeform 28"/>
          <p:cNvSpPr>
            <a:spLocks/>
          </p:cNvSpPr>
          <p:nvPr/>
        </p:nvSpPr>
        <p:spPr bwMode="auto">
          <a:xfrm>
            <a:off x="5762625" y="3201988"/>
            <a:ext cx="1588" cy="60325"/>
          </a:xfrm>
          <a:custGeom>
            <a:avLst/>
            <a:gdLst>
              <a:gd name="T0" fmla="*/ 0 w 1588"/>
              <a:gd name="T1" fmla="*/ 2147483646 h 41"/>
              <a:gd name="T2" fmla="*/ 0 w 1588"/>
              <a:gd name="T3" fmla="*/ 0 h 41"/>
              <a:gd name="T4" fmla="*/ 0 w 1588"/>
              <a:gd name="T5" fmla="*/ 2147483646 h 4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8" h="41">
                <a:moveTo>
                  <a:pt x="0" y="41"/>
                </a:moveTo>
                <a:lnTo>
                  <a:pt x="0" y="0"/>
                </a:lnTo>
                <a:lnTo>
                  <a:pt x="0" y="41"/>
                </a:lnTo>
                <a:close/>
              </a:path>
            </a:pathLst>
          </a:custGeom>
          <a:solidFill>
            <a:srgbClr val="00808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57" name="Line 29"/>
          <p:cNvSpPr>
            <a:spLocks noChangeShapeType="1"/>
          </p:cNvSpPr>
          <p:nvPr/>
        </p:nvSpPr>
        <p:spPr bwMode="auto">
          <a:xfrm>
            <a:off x="5762625" y="3201988"/>
            <a:ext cx="1588" cy="60325"/>
          </a:xfrm>
          <a:prstGeom prst="line">
            <a:avLst/>
          </a:prstGeom>
          <a:noFill/>
          <a:ln w="12700">
            <a:solidFill>
              <a:srgbClr val="EAEAEA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58" name="Freeform 30"/>
          <p:cNvSpPr>
            <a:spLocks/>
          </p:cNvSpPr>
          <p:nvPr/>
        </p:nvSpPr>
        <p:spPr bwMode="auto">
          <a:xfrm>
            <a:off x="6754813" y="3201988"/>
            <a:ext cx="1587" cy="60325"/>
          </a:xfrm>
          <a:custGeom>
            <a:avLst/>
            <a:gdLst>
              <a:gd name="T0" fmla="*/ 0 w 1587"/>
              <a:gd name="T1" fmla="*/ 2147483646 h 41"/>
              <a:gd name="T2" fmla="*/ 0 w 1587"/>
              <a:gd name="T3" fmla="*/ 0 h 41"/>
              <a:gd name="T4" fmla="*/ 0 w 1587"/>
              <a:gd name="T5" fmla="*/ 2147483646 h 4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41">
                <a:moveTo>
                  <a:pt x="0" y="41"/>
                </a:moveTo>
                <a:lnTo>
                  <a:pt x="0" y="0"/>
                </a:lnTo>
                <a:lnTo>
                  <a:pt x="0" y="41"/>
                </a:lnTo>
                <a:close/>
              </a:path>
            </a:pathLst>
          </a:custGeom>
          <a:solidFill>
            <a:srgbClr val="00808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59" name="Freeform 31"/>
          <p:cNvSpPr>
            <a:spLocks/>
          </p:cNvSpPr>
          <p:nvPr/>
        </p:nvSpPr>
        <p:spPr bwMode="auto">
          <a:xfrm>
            <a:off x="7635875" y="3201988"/>
            <a:ext cx="0" cy="60325"/>
          </a:xfrm>
          <a:custGeom>
            <a:avLst/>
            <a:gdLst>
              <a:gd name="T0" fmla="*/ 2147483646 h 41"/>
              <a:gd name="T1" fmla="*/ 0 h 41"/>
              <a:gd name="T2" fmla="*/ 2147483646 h 4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0" y="T0"/>
              </a:cxn>
              <a:cxn ang="T4">
                <a:pos x="0" y="T1"/>
              </a:cxn>
              <a:cxn ang="T5">
                <a:pos x="0" y="T2"/>
              </a:cxn>
            </a:cxnLst>
            <a:rect l="0" t="0" r="r" b="b"/>
            <a:pathLst>
              <a:path h="41">
                <a:moveTo>
                  <a:pt x="0" y="41"/>
                </a:moveTo>
                <a:lnTo>
                  <a:pt x="0" y="0"/>
                </a:lnTo>
                <a:lnTo>
                  <a:pt x="0" y="41"/>
                </a:lnTo>
                <a:close/>
              </a:path>
            </a:pathLst>
          </a:custGeom>
          <a:solidFill>
            <a:srgbClr val="00808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60" name="Line 32"/>
          <p:cNvSpPr>
            <a:spLocks noChangeShapeType="1"/>
          </p:cNvSpPr>
          <p:nvPr/>
        </p:nvSpPr>
        <p:spPr bwMode="auto">
          <a:xfrm>
            <a:off x="6754813" y="3201988"/>
            <a:ext cx="1587" cy="60325"/>
          </a:xfrm>
          <a:prstGeom prst="line">
            <a:avLst/>
          </a:prstGeom>
          <a:noFill/>
          <a:ln w="12700">
            <a:solidFill>
              <a:srgbClr val="EAEAEA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61" name="Line 33"/>
          <p:cNvSpPr>
            <a:spLocks noChangeShapeType="1"/>
          </p:cNvSpPr>
          <p:nvPr/>
        </p:nvSpPr>
        <p:spPr bwMode="auto">
          <a:xfrm>
            <a:off x="7635875" y="3201988"/>
            <a:ext cx="0" cy="60325"/>
          </a:xfrm>
          <a:prstGeom prst="line">
            <a:avLst/>
          </a:prstGeom>
          <a:noFill/>
          <a:ln w="12700">
            <a:solidFill>
              <a:srgbClr val="EAEAEA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62" name="Rectangle 34"/>
          <p:cNvSpPr>
            <a:spLocks noChangeArrowheads="1"/>
          </p:cNvSpPr>
          <p:nvPr/>
        </p:nvSpPr>
        <p:spPr bwMode="auto">
          <a:xfrm>
            <a:off x="1276350" y="1941513"/>
            <a:ext cx="496888" cy="1260475"/>
          </a:xfrm>
          <a:prstGeom prst="rect">
            <a:avLst/>
          </a:prstGeom>
          <a:solidFill>
            <a:srgbClr val="FF6600"/>
          </a:solidFill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8163" name="Rectangle 35"/>
          <p:cNvSpPr>
            <a:spLocks noChangeArrowheads="1"/>
          </p:cNvSpPr>
          <p:nvPr/>
        </p:nvSpPr>
        <p:spPr bwMode="auto">
          <a:xfrm>
            <a:off x="2203450" y="2422525"/>
            <a:ext cx="519113" cy="779463"/>
          </a:xfrm>
          <a:prstGeom prst="rect">
            <a:avLst/>
          </a:prstGeom>
          <a:solidFill>
            <a:srgbClr val="99CC00"/>
          </a:solidFill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8164" name="Rectangle 36"/>
          <p:cNvSpPr>
            <a:spLocks noChangeArrowheads="1"/>
          </p:cNvSpPr>
          <p:nvPr/>
        </p:nvSpPr>
        <p:spPr bwMode="auto">
          <a:xfrm>
            <a:off x="3152775" y="2422525"/>
            <a:ext cx="498475" cy="779463"/>
          </a:xfrm>
          <a:prstGeom prst="rect">
            <a:avLst/>
          </a:prstGeom>
          <a:solidFill>
            <a:srgbClr val="00FFFF"/>
          </a:solidFill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8165" name="Rectangle 37"/>
          <p:cNvSpPr>
            <a:spLocks noChangeArrowheads="1"/>
          </p:cNvSpPr>
          <p:nvPr/>
        </p:nvSpPr>
        <p:spPr bwMode="auto">
          <a:xfrm>
            <a:off x="4083050" y="2578100"/>
            <a:ext cx="517525" cy="623888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8166" name="Rectangle 38"/>
          <p:cNvSpPr>
            <a:spLocks noChangeArrowheads="1"/>
          </p:cNvSpPr>
          <p:nvPr/>
        </p:nvSpPr>
        <p:spPr bwMode="auto">
          <a:xfrm>
            <a:off x="5030788" y="2578100"/>
            <a:ext cx="496887" cy="623888"/>
          </a:xfrm>
          <a:prstGeom prst="rect">
            <a:avLst/>
          </a:prstGeom>
          <a:solidFill>
            <a:srgbClr val="800080"/>
          </a:solidFill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8167" name="Rectangle 39"/>
          <p:cNvSpPr>
            <a:spLocks noChangeArrowheads="1"/>
          </p:cNvSpPr>
          <p:nvPr/>
        </p:nvSpPr>
        <p:spPr bwMode="auto">
          <a:xfrm>
            <a:off x="5959475" y="2578100"/>
            <a:ext cx="519113" cy="623888"/>
          </a:xfrm>
          <a:prstGeom prst="rect">
            <a:avLst/>
          </a:prstGeom>
          <a:solidFill>
            <a:srgbClr val="FF0000"/>
          </a:solidFill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8168" name="Rectangle 40"/>
          <p:cNvSpPr>
            <a:spLocks noChangeArrowheads="1"/>
          </p:cNvSpPr>
          <p:nvPr/>
        </p:nvSpPr>
        <p:spPr bwMode="auto">
          <a:xfrm>
            <a:off x="6908800" y="2733675"/>
            <a:ext cx="498475" cy="468313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48169" name="Freeform 41"/>
          <p:cNvSpPr>
            <a:spLocks/>
          </p:cNvSpPr>
          <p:nvPr/>
        </p:nvSpPr>
        <p:spPr bwMode="auto">
          <a:xfrm>
            <a:off x="1060450" y="3201988"/>
            <a:ext cx="6648450" cy="1587"/>
          </a:xfrm>
          <a:custGeom>
            <a:avLst/>
            <a:gdLst>
              <a:gd name="T0" fmla="*/ 0 w 4516"/>
              <a:gd name="T1" fmla="*/ 0 h 1588"/>
              <a:gd name="T2" fmla="*/ 2147483646 w 4516"/>
              <a:gd name="T3" fmla="*/ 0 h 1588"/>
              <a:gd name="T4" fmla="*/ 0 w 4516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516" h="1588">
                <a:moveTo>
                  <a:pt x="0" y="0"/>
                </a:moveTo>
                <a:lnTo>
                  <a:pt x="451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8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8170" name="Rectangle 42"/>
          <p:cNvSpPr>
            <a:spLocks noChangeArrowheads="1"/>
          </p:cNvSpPr>
          <p:nvPr/>
        </p:nvSpPr>
        <p:spPr bwMode="auto">
          <a:xfrm>
            <a:off x="279400" y="1778000"/>
            <a:ext cx="355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GB">
                <a:latin typeface="Arial" pitchFamily="34" charset="0"/>
              </a:rPr>
              <a:t>(%)</a:t>
            </a:r>
            <a:endParaRPr lang="en-US" altLang="en-GB" sz="2000">
              <a:latin typeface="Arial" pitchFamily="34" charset="0"/>
            </a:endParaRPr>
          </a:p>
        </p:txBody>
      </p:sp>
      <p:sp>
        <p:nvSpPr>
          <p:cNvPr id="48171" name="Rectangle 43"/>
          <p:cNvSpPr>
            <a:spLocks noChangeArrowheads="1"/>
          </p:cNvSpPr>
          <p:nvPr/>
        </p:nvSpPr>
        <p:spPr bwMode="auto">
          <a:xfrm>
            <a:off x="635000" y="1220788"/>
            <a:ext cx="292100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lnSpc>
                <a:spcPct val="125000"/>
              </a:lnSpc>
              <a:spcBef>
                <a:spcPct val="145000"/>
              </a:spcBef>
            </a:pPr>
            <a:r>
              <a:rPr lang="en-US" altLang="en-GB" sz="1600">
                <a:latin typeface="Arial" pitchFamily="34" charset="0"/>
              </a:rPr>
              <a:t>60</a:t>
            </a:r>
          </a:p>
          <a:p>
            <a:pPr algn="r">
              <a:lnSpc>
                <a:spcPct val="125000"/>
              </a:lnSpc>
              <a:spcBef>
                <a:spcPct val="145000"/>
              </a:spcBef>
            </a:pPr>
            <a:r>
              <a:rPr lang="en-US" altLang="en-GB" sz="1600">
                <a:latin typeface="Arial" pitchFamily="34" charset="0"/>
              </a:rPr>
              <a:t>40</a:t>
            </a:r>
          </a:p>
          <a:p>
            <a:pPr algn="r">
              <a:lnSpc>
                <a:spcPct val="125000"/>
              </a:lnSpc>
              <a:spcBef>
                <a:spcPct val="145000"/>
              </a:spcBef>
            </a:pPr>
            <a:r>
              <a:rPr lang="en-US" altLang="en-GB" sz="1600">
                <a:latin typeface="Arial" pitchFamily="34" charset="0"/>
              </a:rPr>
              <a:t>20</a:t>
            </a:r>
          </a:p>
          <a:p>
            <a:pPr algn="r">
              <a:lnSpc>
                <a:spcPct val="125000"/>
              </a:lnSpc>
              <a:spcBef>
                <a:spcPct val="145000"/>
              </a:spcBef>
            </a:pPr>
            <a:r>
              <a:rPr lang="en-US" altLang="en-GB" sz="1600">
                <a:latin typeface="Arial" pitchFamily="34" charset="0"/>
              </a:rPr>
              <a:t>0</a:t>
            </a:r>
            <a:endParaRPr lang="en-US" altLang="en-GB">
              <a:latin typeface="Arial" pitchFamily="34" charset="0"/>
            </a:endParaRPr>
          </a:p>
        </p:txBody>
      </p:sp>
      <p:sp>
        <p:nvSpPr>
          <p:cNvPr id="48172" name="Rectangle 44"/>
          <p:cNvSpPr>
            <a:spLocks noChangeArrowheads="1"/>
          </p:cNvSpPr>
          <p:nvPr/>
        </p:nvSpPr>
        <p:spPr bwMode="auto">
          <a:xfrm>
            <a:off x="911225" y="3440113"/>
            <a:ext cx="12192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GB" sz="1400">
                <a:latin typeface="Arial" pitchFamily="34" charset="0"/>
              </a:rPr>
              <a:t>Oppositional</a:t>
            </a:r>
          </a:p>
          <a:p>
            <a:pPr algn="ctr">
              <a:spcBef>
                <a:spcPct val="50000"/>
              </a:spcBef>
            </a:pPr>
            <a:r>
              <a:rPr lang="en-US" altLang="en-GB" sz="1400">
                <a:latin typeface="Arial" pitchFamily="34" charset="0"/>
              </a:rPr>
              <a:t>defiant</a:t>
            </a:r>
          </a:p>
        </p:txBody>
      </p:sp>
      <p:sp>
        <p:nvSpPr>
          <p:cNvPr id="48173" name="Rectangle 45"/>
          <p:cNvSpPr>
            <a:spLocks noChangeArrowheads="1"/>
          </p:cNvSpPr>
          <p:nvPr/>
        </p:nvSpPr>
        <p:spPr bwMode="auto">
          <a:xfrm>
            <a:off x="2055813" y="3422650"/>
            <a:ext cx="8064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GB" sz="1400">
                <a:latin typeface="Arial" pitchFamily="34" charset="0"/>
              </a:rPr>
              <a:t>Anxiety</a:t>
            </a:r>
          </a:p>
        </p:txBody>
      </p:sp>
      <p:sp>
        <p:nvSpPr>
          <p:cNvPr id="48174" name="Rectangle 46"/>
          <p:cNvSpPr>
            <a:spLocks noChangeArrowheads="1"/>
          </p:cNvSpPr>
          <p:nvPr/>
        </p:nvSpPr>
        <p:spPr bwMode="auto">
          <a:xfrm>
            <a:off x="2955925" y="3422650"/>
            <a:ext cx="8064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GB" sz="1400">
                <a:latin typeface="Arial" pitchFamily="34" charset="0"/>
              </a:rPr>
              <a:t>Learning</a:t>
            </a:r>
          </a:p>
        </p:txBody>
      </p:sp>
      <p:sp>
        <p:nvSpPr>
          <p:cNvPr id="48175" name="Rectangle 47"/>
          <p:cNvSpPr>
            <a:spLocks noChangeArrowheads="1"/>
          </p:cNvSpPr>
          <p:nvPr/>
        </p:nvSpPr>
        <p:spPr bwMode="auto">
          <a:xfrm>
            <a:off x="3965575" y="3422650"/>
            <a:ext cx="8080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GB" sz="1400">
                <a:latin typeface="Arial" pitchFamily="34" charset="0"/>
              </a:rPr>
              <a:t>Mood</a:t>
            </a:r>
          </a:p>
        </p:txBody>
      </p:sp>
      <p:sp>
        <p:nvSpPr>
          <p:cNvPr id="48176" name="Rectangle 48"/>
          <p:cNvSpPr>
            <a:spLocks noChangeArrowheads="1"/>
          </p:cNvSpPr>
          <p:nvPr/>
        </p:nvSpPr>
        <p:spPr bwMode="auto">
          <a:xfrm>
            <a:off x="4957763" y="3421063"/>
            <a:ext cx="80645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GB" sz="1400">
                <a:latin typeface="Arial" pitchFamily="34" charset="0"/>
              </a:rPr>
              <a:t>Conduct</a:t>
            </a:r>
          </a:p>
          <a:p>
            <a:pPr algn="ctr">
              <a:spcBef>
                <a:spcPct val="50000"/>
              </a:spcBef>
            </a:pPr>
            <a:r>
              <a:rPr lang="en-US" altLang="en-GB" sz="1400">
                <a:latin typeface="Arial" pitchFamily="34" charset="0"/>
              </a:rPr>
              <a:t>disorder</a:t>
            </a:r>
          </a:p>
        </p:txBody>
      </p:sp>
      <p:sp>
        <p:nvSpPr>
          <p:cNvPr id="48177" name="Rectangle 49"/>
          <p:cNvSpPr>
            <a:spLocks noChangeArrowheads="1"/>
          </p:cNvSpPr>
          <p:nvPr/>
        </p:nvSpPr>
        <p:spPr bwMode="auto">
          <a:xfrm>
            <a:off x="5792788" y="3422650"/>
            <a:ext cx="8064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GB" sz="1400">
                <a:latin typeface="Arial" pitchFamily="34" charset="0"/>
              </a:rPr>
              <a:t>Smoking</a:t>
            </a:r>
          </a:p>
        </p:txBody>
      </p:sp>
      <p:sp>
        <p:nvSpPr>
          <p:cNvPr id="262194" name="Rectangle 50">
            <a:extLst>
              <a:ext uri="{FF2B5EF4-FFF2-40B4-BE49-F238E27FC236}">
                <a16:creationId xmlns:a16="http://schemas.microsoft.com/office/drawing/2014/main" id="{AE5DA0A6-3527-4EB8-A680-1EC71EF65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2275" y="3422650"/>
            <a:ext cx="8064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GB" sz="1400">
                <a:latin typeface="Arial" pitchFamily="34" charset="0"/>
                <a:cs typeface="+mn-cs"/>
              </a:rPr>
              <a:t>SUD</a:t>
            </a:r>
            <a:endParaRPr lang="en-US" altLang="en-GB" sz="14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34" charset="0"/>
              <a:cs typeface="+mn-cs"/>
            </a:endParaRPr>
          </a:p>
        </p:txBody>
      </p:sp>
      <p:sp>
        <p:nvSpPr>
          <p:cNvPr id="262195" name="Text Box 51">
            <a:extLst>
              <a:ext uri="{FF2B5EF4-FFF2-40B4-BE49-F238E27FC236}">
                <a16:creationId xmlns:a16="http://schemas.microsoft.com/office/drawing/2014/main" id="{478038A3-2842-4C62-A796-399D400AF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13001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GB" altLang="en-GB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34" charset="0"/>
              <a:cs typeface="+mn-cs"/>
            </a:endParaRPr>
          </a:p>
        </p:txBody>
      </p:sp>
      <p:sp>
        <p:nvSpPr>
          <p:cNvPr id="48182" name="TextBox 1"/>
          <p:cNvSpPr txBox="1">
            <a:spLocks noChangeArrowheads="1"/>
          </p:cNvSpPr>
          <p:nvPr/>
        </p:nvSpPr>
        <p:spPr bwMode="auto">
          <a:xfrm>
            <a:off x="1000125" y="3899056"/>
            <a:ext cx="11430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對抗性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行為障礙</a:t>
            </a:r>
            <a:endParaRPr lang="en-US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8183" name="TextBox 2"/>
          <p:cNvSpPr txBox="1">
            <a:spLocks noChangeArrowheads="1"/>
          </p:cNvSpPr>
          <p:nvPr/>
        </p:nvSpPr>
        <p:spPr bwMode="auto">
          <a:xfrm>
            <a:off x="2055813" y="3708400"/>
            <a:ext cx="889000" cy="34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焦慮症</a:t>
            </a:r>
            <a:endParaRPr lang="en-US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8184" name="TextBox 55"/>
          <p:cNvSpPr txBox="1">
            <a:spLocks noChangeArrowheads="1"/>
          </p:cNvSpPr>
          <p:nvPr/>
        </p:nvSpPr>
        <p:spPr bwMode="auto">
          <a:xfrm>
            <a:off x="3054350" y="3711575"/>
            <a:ext cx="806450" cy="37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endParaRPr lang="en-US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8185" name="TextBox 56"/>
          <p:cNvSpPr txBox="1">
            <a:spLocks noChangeArrowheads="1"/>
          </p:cNvSpPr>
          <p:nvPr/>
        </p:nvSpPr>
        <p:spPr bwMode="auto">
          <a:xfrm>
            <a:off x="4051300" y="3781425"/>
            <a:ext cx="806450" cy="34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情緒</a:t>
            </a:r>
            <a:endParaRPr lang="en-US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8186" name="TextBox 57"/>
          <p:cNvSpPr txBox="1">
            <a:spLocks noChangeArrowheads="1"/>
          </p:cNvSpPr>
          <p:nvPr/>
        </p:nvSpPr>
        <p:spPr bwMode="auto">
          <a:xfrm>
            <a:off x="4773612" y="3963988"/>
            <a:ext cx="1139825" cy="34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品格障礙</a:t>
            </a:r>
            <a:endParaRPr lang="en-US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8187" name="TextBox 58"/>
          <p:cNvSpPr txBox="1">
            <a:spLocks noChangeArrowheads="1"/>
          </p:cNvSpPr>
          <p:nvPr/>
        </p:nvSpPr>
        <p:spPr bwMode="auto">
          <a:xfrm>
            <a:off x="5913438" y="3711575"/>
            <a:ext cx="806450" cy="34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吸煙</a:t>
            </a:r>
            <a:endParaRPr lang="en-US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8188" name="TextBox 59"/>
          <p:cNvSpPr txBox="1">
            <a:spLocks noChangeArrowheads="1"/>
          </p:cNvSpPr>
          <p:nvPr/>
        </p:nvSpPr>
        <p:spPr bwMode="auto">
          <a:xfrm>
            <a:off x="7839075" y="3689350"/>
            <a:ext cx="901700" cy="34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抽動症</a:t>
            </a:r>
            <a:endParaRPr lang="en-US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8189" name="TextBox 58"/>
          <p:cNvSpPr txBox="1">
            <a:spLocks noChangeArrowheads="1"/>
          </p:cNvSpPr>
          <p:nvPr/>
        </p:nvSpPr>
        <p:spPr bwMode="auto">
          <a:xfrm>
            <a:off x="6829425" y="3765550"/>
            <a:ext cx="806450" cy="34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自殺</a:t>
            </a:r>
            <a:endParaRPr lang="en-US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8792664"/>
      </p:ext>
    </p:extLst>
  </p:cSld>
  <p:clrMapOvr>
    <a:masterClrMapping/>
  </p:clrMapOvr>
  <p:transition>
    <p:comb/>
  </p:transition>
</p:sld>
</file>

<file path=ppt/theme/theme1.xml><?xml version="1.0" encoding="utf-8"?>
<a:theme xmlns:a="http://schemas.openxmlformats.org/drawingml/2006/main" name="Office 佈景主題">
  <a:themeElements>
    <a:clrScheme name="Office 佈景主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佈景主題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Office 佈景主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 佈景主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佈景主題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Office 佈景主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 佈景主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佈景主題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Office 佈景主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佈景主題">
  <a:themeElements>
    <a:clrScheme name="Office 佈景主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佈景主題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Office 佈景主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佈景主題">
  <a:themeElements>
    <a:clrScheme name="Office 佈景主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佈景主題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Office 佈景主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2582</Words>
  <Application>Microsoft Office PowerPoint</Application>
  <PresentationFormat>如螢幕大小 (4:3)</PresentationFormat>
  <Paragraphs>507</Paragraphs>
  <Slides>57</Slides>
  <Notes>47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57</vt:i4>
      </vt:variant>
    </vt:vector>
  </HeadingPairs>
  <TitlesOfParts>
    <vt:vector size="76" baseType="lpstr">
      <vt:lpstr>StarSymbol</vt:lpstr>
      <vt:lpstr>新細明體</vt:lpstr>
      <vt:lpstr>標楷體</vt:lpstr>
      <vt:lpstr>Arial</vt:lpstr>
      <vt:lpstr>Calibri</vt:lpstr>
      <vt:lpstr>Cambria Math</vt:lpstr>
      <vt:lpstr>Helvetica</vt:lpstr>
      <vt:lpstr>Microsoft Sans Serif</vt:lpstr>
      <vt:lpstr>Symbol</vt:lpstr>
      <vt:lpstr>Tahoma</vt:lpstr>
      <vt:lpstr>Times</vt:lpstr>
      <vt:lpstr>Times New Roman</vt:lpstr>
      <vt:lpstr>Verdana</vt:lpstr>
      <vt:lpstr>Wingdings</vt:lpstr>
      <vt:lpstr>Office 佈景主題</vt:lpstr>
      <vt:lpstr>Office 佈景主題</vt:lpstr>
      <vt:lpstr>Office 佈景主題</vt:lpstr>
      <vt:lpstr>Office 佈景主題</vt:lpstr>
      <vt:lpstr>Office 佈景主題</vt:lpstr>
      <vt:lpstr>Attention Deficit Hyperactivity Disorder 360° Treatment</vt:lpstr>
      <vt:lpstr>PowerPoint 簡報</vt:lpstr>
      <vt:lpstr>ADHD 的病徵會隨著年歲增長而改變</vt:lpstr>
      <vt:lpstr>PowerPoint 簡報</vt:lpstr>
      <vt:lpstr>Prevalence of ADHD in HK</vt:lpstr>
      <vt:lpstr>Prevalence of ADHD</vt:lpstr>
      <vt:lpstr>ADHD highly associated with Dyslexia</vt:lpstr>
      <vt:lpstr>於孩童出現的多種共有病症 (n=579)</vt:lpstr>
      <vt:lpstr>PowerPoint 簡報</vt:lpstr>
      <vt:lpstr>PowerPoint 簡報</vt:lpstr>
      <vt:lpstr>Outcome of ADHD</vt:lpstr>
      <vt:lpstr>不同年齡的病徵</vt:lpstr>
      <vt:lpstr>專注力失調/過度活躍症 評估</vt:lpstr>
      <vt:lpstr>Symptoms A or B Six or above</vt:lpstr>
      <vt:lpstr>美國精神科醫學會DSM-V的臨床診斷標準 注意力不足症狀 (&gt;5)</vt:lpstr>
      <vt:lpstr>美國精神科醫學會DSM-V的臨床診斷標準 過動/ 衝動症狀(&gt;5)</vt:lpstr>
      <vt:lpstr>美國精神科醫學會DSM-V的臨床診斷標準 (2013)</vt:lpstr>
      <vt:lpstr>其實ADHD 的小朋友都有很多不同的長處</vt:lpstr>
      <vt:lpstr>ADHD 的主要成因</vt:lpstr>
      <vt:lpstr>PowerPoint 簡報</vt:lpstr>
      <vt:lpstr>DRD4 Mutation in Human Evolution (E. Wang, YC Ding, P Flodman et. Al, 2004)</vt:lpstr>
      <vt:lpstr>PowerPoint 簡報</vt:lpstr>
      <vt:lpstr>PowerPoint 簡報</vt:lpstr>
      <vt:lpstr>HK Study on DRD4 Gene (Patrick Leung et al., 2017)</vt:lpstr>
      <vt:lpstr>Neurotransmitter Disorder (Dopamine)</vt:lpstr>
      <vt:lpstr>Hypo-arousal in brain (Reticular Activating System)</vt:lpstr>
      <vt:lpstr>Neuro-chemical Deficit</vt:lpstr>
      <vt:lpstr>PowerPoint 簡報</vt:lpstr>
      <vt:lpstr>Executive Function Deficit</vt:lpstr>
      <vt:lpstr>Executive Function Deficit (Frontal Lobe Deficit)</vt:lpstr>
      <vt:lpstr>PowerPoint 簡報</vt:lpstr>
      <vt:lpstr>PowerPoint 簡報</vt:lpstr>
      <vt:lpstr>PowerPoint 簡報</vt:lpstr>
      <vt:lpstr>PowerPoint 簡報</vt:lpstr>
      <vt:lpstr>Treatment Algorithm of ADHD </vt:lpstr>
      <vt:lpstr>PowerPoint 簡報</vt:lpstr>
      <vt:lpstr>PowerPoint 簡報</vt:lpstr>
      <vt:lpstr>PS-Omega-3- A lipid based innovative product for the clinical dietary management of ADHD   </vt:lpstr>
      <vt:lpstr>The Roles of PS-Omega-3</vt:lpstr>
      <vt:lpstr>PS-Omega-3 Increases Omega-3 Bioavailability into Brain Tissue</vt:lpstr>
      <vt:lpstr>PowerPoint 簡報</vt:lpstr>
      <vt:lpstr>PS-Omega-3 Significantly Improved Several ADHD Symptoms in  Hyperactive-Impulsive Children</vt:lpstr>
      <vt:lpstr>PowerPoint 簡報</vt:lpstr>
      <vt:lpstr>PowerPoint 簡報</vt:lpstr>
      <vt:lpstr>PowerPoint 簡報</vt:lpstr>
      <vt:lpstr>Treatment of ADHD (Should not use under the age of 6) </vt:lpstr>
      <vt:lpstr>PowerPoint 簡報</vt:lpstr>
      <vt:lpstr>PowerPoint 簡報</vt:lpstr>
      <vt:lpstr>PowerPoint 簡報</vt:lpstr>
      <vt:lpstr>Growth Rate Reduction in Children with ADHD</vt:lpstr>
      <vt:lpstr>Ritalin LA</vt:lpstr>
      <vt:lpstr>PowerPoint 簡報</vt:lpstr>
      <vt:lpstr>PowerPoint 簡報</vt:lpstr>
      <vt:lpstr>PowerPoint 簡報</vt:lpstr>
      <vt:lpstr>ADHD 治療基因</vt:lpstr>
      <vt:lpstr>PowerPoint 簡報</vt:lpstr>
      <vt:lpstr>Reference Website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Common Mental Illnesses in Adolescence</dc:title>
  <dc:creator>TING</dc:creator>
  <cp:lastModifiedBy>DEBBIE. .</cp:lastModifiedBy>
  <cp:revision>149</cp:revision>
  <cp:lastPrinted>1601-01-01T00:00:00Z</cp:lastPrinted>
  <dcterms:created xsi:type="dcterms:W3CDTF">1601-01-01T00:00:00Z</dcterms:created>
  <dcterms:modified xsi:type="dcterms:W3CDTF">2019-10-16T17:26:03Z</dcterms:modified>
</cp:coreProperties>
</file>