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31" r:id="rId5"/>
    <p:sldId id="2445" r:id="rId6"/>
    <p:sldId id="2473" r:id="rId7"/>
    <p:sldId id="2441" r:id="rId8"/>
    <p:sldId id="2443" r:id="rId9"/>
    <p:sldId id="2459" r:id="rId10"/>
    <p:sldId id="2474" r:id="rId11"/>
    <p:sldId id="2453" r:id="rId12"/>
    <p:sldId id="2455" r:id="rId13"/>
    <p:sldId id="2464" r:id="rId14"/>
    <p:sldId id="2456" r:id="rId15"/>
    <p:sldId id="2457" r:id="rId16"/>
    <p:sldId id="2458" r:id="rId17"/>
    <p:sldId id="415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242" autoAdjust="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1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F01BA4-5E39-4324-9726-95D8CADF8D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2021/3/1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D0ECE72-8E14-425C-9974-4352C15ACEB8}" type="datetime1">
              <a:rPr lang="en-US" altLang="zh-TW" noProof="0" smtClean="0"/>
              <a:pPr/>
              <a:t>3/1/2021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22109BC-39F4-43B1-850C-D5EB0E6480C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109BC-39F4-43B1-850C-D5EB0E6480C8}" type="slidenum">
              <a:rPr lang="en-US" altLang="zh-TW" noProof="0" smtClean="0"/>
              <a:pPr/>
              <a:t>7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2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​​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標題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在這裡輸入標題</a:t>
            </a:r>
          </a:p>
        </p:txBody>
      </p:sp>
      <p:sp>
        <p:nvSpPr>
          <p:cNvPr id="10" name="橢圓​​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橢圓​​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橢圓​​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297647" y="2125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algn="ctr" rtl="0"/>
            <a:r>
              <a:rPr lang="zh-TW" altLang="en-US" noProof="0" dirty="0"/>
              <a:t>按一下以編輯母片副標題樣式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340E0E2-8058-4EF3-917C-A7AC30404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52523" r="9649" b="30761"/>
          <a:stretch/>
        </p:blipFill>
        <p:spPr>
          <a:xfrm>
            <a:off x="649013" y="5995281"/>
            <a:ext cx="2940088" cy="85064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585CC8C-C63F-49F0-9D4B-5A4A2F2B250F}"/>
              </a:ext>
            </a:extLst>
          </p:cNvPr>
          <p:cNvSpPr/>
          <p:nvPr userDrawn="1"/>
        </p:nvSpPr>
        <p:spPr>
          <a:xfrm>
            <a:off x="378372" y="2396359"/>
            <a:ext cx="441435" cy="225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 userDrawn="1"/>
        </p:nvSpPr>
        <p:spPr>
          <a:xfrm>
            <a:off x="0" y="1452570"/>
            <a:ext cx="6096000" cy="73025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7" name="Rectangle 12"/>
          <p:cNvSpPr/>
          <p:nvPr userDrawn="1"/>
        </p:nvSpPr>
        <p:spPr>
          <a:xfrm>
            <a:off x="6096000" y="1452570"/>
            <a:ext cx="6096000" cy="73025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33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55573" y="6309323"/>
            <a:ext cx="7972160" cy="423863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609585" indent="0">
              <a:buNone/>
              <a:defRPr sz="1333">
                <a:solidFill>
                  <a:srgbClr val="000000"/>
                </a:solidFill>
              </a:defRPr>
            </a:lvl2pPr>
            <a:lvl3pPr marL="1219170" indent="0">
              <a:buNone/>
              <a:defRPr sz="1333">
                <a:solidFill>
                  <a:srgbClr val="000000"/>
                </a:solidFill>
              </a:defRPr>
            </a:lvl3pPr>
            <a:lvl4pPr marL="1828754" indent="0">
              <a:buNone/>
              <a:defRPr sz="1333">
                <a:solidFill>
                  <a:srgbClr val="000000"/>
                </a:solidFill>
              </a:defRPr>
            </a:lvl4pPr>
            <a:lvl5pPr marL="2438339" indent="0">
              <a:buNone/>
              <a:defRPr sz="1333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6224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分隔線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圖片版面配置區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拖放 </a:t>
            </a:r>
          </a:p>
          <a:p>
            <a:pPr rtl="0"/>
            <a:r>
              <a:rPr lang="zh-TW" altLang="en-US" noProof="0" dirty="0"/>
              <a:t>在此處插入影像</a:t>
            </a:r>
          </a:p>
        </p:txBody>
      </p:sp>
      <p:sp>
        <p:nvSpPr>
          <p:cNvPr id="7" name="手繪多邊形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文字版面配置區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dirty="0"/>
              <a:t>編輯母片文字樣式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762DCE-89F3-451D-9E0E-78C9E5692C13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99240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9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CC1881-D85E-42E0-B763-A096C4B750EC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圖片和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​​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橢圓​​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橢圓​​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橢圓​​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9" name="橢圓​​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0" name="橢圓​​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圖片版面配置區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拖放 </a:t>
            </a:r>
          </a:p>
          <a:p>
            <a:pPr rtl="0"/>
            <a:r>
              <a:rPr lang="zh-TW" altLang="en-US" noProof="0" dirty="0"/>
              <a:t>在此處插入影像</a:t>
            </a:r>
          </a:p>
        </p:txBody>
      </p:sp>
      <p:sp>
        <p:nvSpPr>
          <p:cNvPr id="19" name="圖片版面配置區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拖放 </a:t>
            </a:r>
          </a:p>
          <a:p>
            <a:pPr rtl="0"/>
            <a:r>
              <a:rPr lang="zh-TW" altLang="en-US" noProof="0" dirty="0"/>
              <a:t>在此處插入影像</a:t>
            </a:r>
          </a:p>
        </p:txBody>
      </p:sp>
      <p:sp>
        <p:nvSpPr>
          <p:cNvPr id="16" name="標題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手繪多邊形：圖案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8B78FAC-3E86-43F9-8861-F6901F912E32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橢圓​​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6" name="橢圓​​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橢圓​​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手繪多邊形：圖案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手繪多邊形：圖案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E7AF18-1F56-4EC0-A565-A9FC91E77FD2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5" name="內容預留位置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12019D-FA48-4C43-A3E6-805EC0288A58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6" name="文字版面配置區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7" name="內容預留位置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8" name="文字預留位置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內容預留位置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204723D-E53C-41D1-85EF-33410EA0EE1C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5" name="文字版面配置區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6" name="內容預留位置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232C9AF-5022-40AB-9262-EF68398A7291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014AF1-BD77-4848-9D7C-CB7E0424B7D6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​​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橢圓​​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橢圓​​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27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手繪多邊形：圖案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9EC839-A903-49F6-AE05-57E1F5BE68E4}"/>
              </a:ext>
            </a:extLst>
          </p:cNvPr>
          <p:cNvSpPr/>
          <p:nvPr userDrawn="1"/>
        </p:nvSpPr>
        <p:spPr>
          <a:xfrm>
            <a:off x="378372" y="2396359"/>
            <a:ext cx="441435" cy="198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cxnSp>
        <p:nvCxnSpPr>
          <p:cNvPr id="13" name="直線接點​​(S)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圖案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178932"/>
            <a:ext cx="4216420" cy="5001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zh-TW" sz="2400" b="1" i="0" u="none" strike="noStrike" kern="1200" spc="600" baseline="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altLang="zh-TW" sz="2400" b="1" i="0" u="none" strike="noStrike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</a:t>
            </a:r>
            <a:r>
              <a:rPr lang="en-US" altLang="zh-TW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2400" b="1" i="0" u="none" strike="noStrike" kern="1200" spc="600" baseline="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</a:t>
            </a:r>
            <a:endParaRPr lang="zh-TW" altLang="en-US" sz="2400" b="1" i="0" spc="600" baseline="0" noProof="0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Gill Sans" panose="020B0502020104020203" pitchFamily="34" charset="-79"/>
            </a:endParaRPr>
          </a:p>
        </p:txBody>
      </p:sp>
      <p:sp>
        <p:nvSpPr>
          <p:cNvPr id="19" name="投影片編號版面配置區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en-US" altLang="zh-TW" sz="1000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/>
              <a:t>‹#›</a:t>
            </a:fld>
            <a:endParaRPr lang="zh-TW" altLang="en-US" sz="10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0" name="直線接點​​(S)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1B5FA79-8F63-494F-88C7-D70FB7C530ED}"/>
              </a:ext>
            </a:extLst>
          </p:cNvPr>
          <p:cNvSpPr/>
          <p:nvPr userDrawn="1"/>
        </p:nvSpPr>
        <p:spPr>
          <a:xfrm>
            <a:off x="378372" y="2396359"/>
            <a:ext cx="441435" cy="233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1" r:id="rId3"/>
    <p:sldLayoutId id="2147483677" r:id="rId4"/>
    <p:sldLayoutId id="2147483673" r:id="rId5"/>
    <p:sldLayoutId id="2147483674" r:id="rId6"/>
    <p:sldLayoutId id="2147483680" r:id="rId7"/>
    <p:sldLayoutId id="2147483678" r:id="rId8"/>
    <p:sldLayoutId id="2147483679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1040750"/>
            <a:ext cx="10668000" cy="2969443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6000" spc="0" dirty="0">
                <a:ea typeface="+mn-ea"/>
              </a:rPr>
              <a:t>第一屆傑出</a:t>
            </a:r>
            <a:r>
              <a:rPr lang="en-US" altLang="zh-TW" sz="6000" spc="0" dirty="0">
                <a:ea typeface="+mn-ea"/>
              </a:rPr>
              <a:t>AD/HD</a:t>
            </a:r>
            <a:r>
              <a:rPr lang="zh-TW" altLang="en-US" sz="6000" spc="0" dirty="0">
                <a:ea typeface="+mn-ea"/>
              </a:rPr>
              <a:t>大使選舉</a:t>
            </a:r>
            <a:br>
              <a:rPr lang="en-US" altLang="zh-TW" sz="6000" spc="0" dirty="0">
                <a:ea typeface="+mn-ea"/>
              </a:rPr>
            </a:br>
            <a:r>
              <a:rPr lang="zh-TW" altLang="en-US" sz="6000" spc="0" dirty="0">
                <a:ea typeface="+mn-ea"/>
              </a:rPr>
              <a:t>頒獎禮</a:t>
            </a:r>
            <a:r>
              <a:rPr lang="zh-HK" altLang="en-US" sz="6000" spc="0" dirty="0">
                <a:ea typeface="+mn-ea"/>
              </a:rPr>
              <a:t>暨小圍</a:t>
            </a:r>
            <a:r>
              <a:rPr lang="zh-TW" altLang="en-US" sz="6000" spc="0" dirty="0">
                <a:ea typeface="+mn-ea"/>
              </a:rPr>
              <a:t>採</a:t>
            </a:r>
            <a:r>
              <a:rPr lang="zh-HK" altLang="en-US" sz="6000" spc="0" dirty="0">
                <a:ea typeface="+mn-ea"/>
              </a:rPr>
              <a:t>訪</a:t>
            </a:r>
            <a:endParaRPr lang="en-US" altLang="zh-TW" sz="7200" spc="0" dirty="0">
              <a:latin typeface="+mn-ea"/>
              <a:ea typeface="+mn-ea"/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idx="1"/>
          </p:nvPr>
        </p:nvSpPr>
        <p:spPr>
          <a:xfrm>
            <a:off x="762000" y="3965781"/>
            <a:ext cx="10668000" cy="853179"/>
          </a:xfrm>
        </p:spPr>
        <p:txBody>
          <a:bodyPr rtlCol="0"/>
          <a:lstStyle/>
          <a:p>
            <a:r>
              <a:rPr lang="zh-TW" altLang="zh-HK" sz="2000" spc="0" dirty="0"/>
              <a:t>專注不足</a:t>
            </a:r>
            <a:r>
              <a:rPr lang="en-US" altLang="zh-HK" sz="2000" spc="0" dirty="0"/>
              <a:t>/</a:t>
            </a:r>
            <a:r>
              <a:rPr lang="zh-TW" altLang="zh-HK" sz="2000" spc="0" dirty="0"/>
              <a:t>過度活躍症</a:t>
            </a:r>
            <a:r>
              <a:rPr lang="en-US" altLang="zh-TW" sz="2000" spc="0" dirty="0"/>
              <a:t>(</a:t>
            </a:r>
            <a:r>
              <a:rPr lang="zh-TW" altLang="zh-HK" sz="2000" spc="0" dirty="0"/>
              <a:t>香港</a:t>
            </a:r>
            <a:r>
              <a:rPr lang="en-US" altLang="zh-TW" sz="2000" spc="0" dirty="0"/>
              <a:t>)</a:t>
            </a:r>
            <a:r>
              <a:rPr lang="zh-TW" altLang="zh-HK" sz="2000" spc="0" dirty="0"/>
              <a:t>協會主席</a:t>
            </a:r>
            <a:r>
              <a:rPr lang="zh-TW" altLang="en-US" sz="2000" spc="0" dirty="0"/>
              <a:t>伍敏姿女士</a:t>
            </a:r>
            <a:endParaRPr lang="en-US" altLang="zh-TW" sz="2000" spc="0" dirty="0"/>
          </a:p>
          <a:p>
            <a:r>
              <a:rPr lang="zh-TW" altLang="en-US" sz="2000" spc="0" dirty="0"/>
              <a:t>香港精神科醫學院副院長</a:t>
            </a:r>
            <a:r>
              <a:rPr lang="en-US" altLang="zh-TW" sz="2000" spc="0" dirty="0"/>
              <a:t>(</a:t>
            </a:r>
            <a:r>
              <a:rPr lang="zh-TW" altLang="en-US" sz="2000" spc="0" dirty="0"/>
              <a:t>常務</a:t>
            </a:r>
            <a:r>
              <a:rPr lang="en-US" altLang="zh-TW" sz="2000" spc="0" dirty="0"/>
              <a:t>)</a:t>
            </a:r>
            <a:r>
              <a:rPr lang="zh-TW" altLang="en-US" sz="2000" spc="0" dirty="0"/>
              <a:t>陳國齡醫生</a:t>
            </a:r>
            <a:endParaRPr lang="en-US" altLang="zh-TW" sz="2000" spc="0" dirty="0"/>
          </a:p>
          <a:p>
            <a:r>
              <a:rPr lang="zh-TW" altLang="en-US" sz="2000" spc="0" dirty="0"/>
              <a:t>教育局高級專責教育主任</a:t>
            </a:r>
            <a:r>
              <a:rPr lang="en-US" altLang="zh-TW" sz="2000" spc="0" dirty="0"/>
              <a:t>(</a:t>
            </a:r>
            <a:r>
              <a:rPr lang="zh-TW" altLang="en-US" sz="2000" spc="0" dirty="0"/>
              <a:t>教育心理服務</a:t>
            </a:r>
            <a:r>
              <a:rPr lang="en-US" altLang="zh-TW" sz="2000" spc="0" dirty="0"/>
              <a:t>/</a:t>
            </a:r>
            <a:r>
              <a:rPr lang="zh-TW" altLang="en-US" sz="2000" spc="0" dirty="0"/>
              <a:t>九龍</a:t>
            </a:r>
            <a:r>
              <a:rPr lang="en-US" altLang="zh-TW" sz="2000" spc="0" dirty="0"/>
              <a:t>)</a:t>
            </a:r>
            <a:r>
              <a:rPr lang="zh-TW" altLang="en-US" sz="2000" spc="0" dirty="0"/>
              <a:t>張巧儀女士</a:t>
            </a:r>
            <a:endParaRPr lang="en-US" altLang="zh-TW" sz="2000" spc="0" dirty="0"/>
          </a:p>
          <a:p>
            <a:r>
              <a:rPr lang="zh-TW" altLang="en-US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香港教育大學特殊學習需要與融合教育中心總監冼權鋒教授</a:t>
            </a:r>
            <a:endParaRPr lang="en-US" altLang="zh-TW" sz="2000" spc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zh-TW" altLang="en-US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香港小童群益會服務總監</a:t>
            </a:r>
            <a:r>
              <a:rPr lang="en-US" altLang="zh-TW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zh-TW" altLang="en-US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中西南區</a:t>
            </a:r>
            <a:r>
              <a:rPr lang="en-US" altLang="zh-TW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r>
              <a:rPr lang="zh-TW" altLang="en-US" sz="2000" spc="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姚清嫦女士</a:t>
            </a:r>
            <a:endParaRPr lang="en-US" altLang="zh-TW" sz="2000" spc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7102199C-C591-44A6-8E4F-AB673B04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158" y="2523202"/>
            <a:ext cx="4562856" cy="1563624"/>
          </a:xfrm>
        </p:spPr>
        <p:txBody>
          <a:bodyPr/>
          <a:lstStyle/>
          <a:p>
            <a:r>
              <a:rPr lang="zh-TW" altLang="en-US" sz="4400" b="1" dirty="0"/>
              <a:t>第一屆傑出</a:t>
            </a:r>
            <a:r>
              <a:rPr lang="en-US" altLang="zh-TW" sz="4400" b="1" dirty="0"/>
              <a:t>ADHD</a:t>
            </a:r>
            <a:r>
              <a:rPr lang="zh-TW" altLang="en-US" sz="4400" b="1" dirty="0"/>
              <a:t>大使分享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860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A09C0C9A-4FCC-4E32-AA43-3AF15354AF8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6D79B003-BFF8-4CBC-9E53-39A0E3C6DCA3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893DEE-7634-4637-99FF-FE97E9B0C9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25064" y="2043400"/>
            <a:ext cx="5578882" cy="3550187"/>
          </a:xfrm>
        </p:spPr>
        <p:txBody>
          <a:bodyPr/>
          <a:lstStyle/>
          <a:p>
            <a:r>
              <a:rPr lang="zh-TW" altLang="en-US" sz="2000" dirty="0"/>
              <a:t>徐先生在未知道兒子患有</a:t>
            </a:r>
            <a:r>
              <a:rPr lang="en-US" altLang="zh-TW" sz="2000" dirty="0"/>
              <a:t>AD/HD</a:t>
            </a:r>
            <a:r>
              <a:rPr lang="zh-TW" altLang="en-US" sz="2000" dirty="0"/>
              <a:t>時，曾經因為兒子經常在學校遇到學習困難、欠交功課問題等而大動肝火責罵兒子</a:t>
            </a:r>
            <a:endParaRPr lang="en-US" altLang="zh-TW" sz="2000" dirty="0"/>
          </a:p>
          <a:p>
            <a:r>
              <a:rPr lang="zh-TW" altLang="en-US" sz="2000" dirty="0"/>
              <a:t>至後來兒子確診</a:t>
            </a:r>
            <a:r>
              <a:rPr lang="en-US" altLang="zh-TW" sz="2000" dirty="0"/>
              <a:t>AD/HD</a:t>
            </a:r>
            <a:r>
              <a:rPr lang="zh-TW" altLang="en-US" sz="2000" dirty="0"/>
              <a:t>後，再一步步了解此病，並積極為兒子尋求治療方法，包括藥物治療及行為治療，更為兒子辭去工作，擔任全職爸爸照顧孩子</a:t>
            </a:r>
            <a:endParaRPr lang="zh-HK" altLang="en-US" sz="2000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18A776B-7374-4BE4-B0DB-34BFC259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24" y="1038386"/>
            <a:ext cx="5568696" cy="822481"/>
          </a:xfrm>
        </p:spPr>
        <p:txBody>
          <a:bodyPr/>
          <a:lstStyle/>
          <a:p>
            <a:r>
              <a:rPr lang="zh-TW" altLang="en-US" dirty="0"/>
              <a:t>徐嘉輝先生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521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711F2488-37A8-4E66-90E5-5E990A02412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04C0B4-BAC0-423E-83AC-14707DC83B63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07EF00-2CD8-4AF6-BEB4-64F104E12DB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35124" y="2043400"/>
            <a:ext cx="5578882" cy="4685588"/>
          </a:xfrm>
        </p:spPr>
        <p:txBody>
          <a:bodyPr/>
          <a:lstStyle/>
          <a:p>
            <a:r>
              <a:rPr lang="zh-TW" altLang="en-US" sz="1800" dirty="0"/>
              <a:t>王先生的兒子從小已多言、沒有耐性、愛發問，曾經因兒子意願而為他報名不同興趣班，甚至購置相關器材，兒子卻總是「三分鐘熱度」；又很愛問問題，與他人不停說話，王先生為此需要與他人解釋，也觀察兒子所需，再讓他自行學習</a:t>
            </a:r>
            <a:endParaRPr lang="en-US" altLang="zh-TW" sz="1800" dirty="0"/>
          </a:p>
          <a:p>
            <a:r>
              <a:rPr lang="zh-TW" altLang="en-US" sz="1800" dirty="0"/>
              <a:t>王先生發現本來成績不錯的兒子，自小二、小三開始，成績不斷退步，功課很晚才能完成，至小四經社工提點求醫，才確診</a:t>
            </a:r>
            <a:r>
              <a:rPr lang="en-US" altLang="zh-TW" sz="1800" dirty="0"/>
              <a:t>AD/HD</a:t>
            </a:r>
            <a:r>
              <a:rPr lang="zh-TW" altLang="en-US" sz="1800" dirty="0"/>
              <a:t>，並積極聽從精神科醫生的指示，每天服藥，發現藥物有效令兒子的集中力提升、功課也做得較快，成績漸有進步</a:t>
            </a:r>
            <a:endParaRPr lang="en-US" altLang="zh-TW" sz="1800" dirty="0"/>
          </a:p>
          <a:p>
            <a:endParaRPr lang="zh-HK" altLang="en-US" sz="18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5DEB486-B1EB-4CB4-8D75-079668CA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24" y="1069382"/>
            <a:ext cx="5568696" cy="775986"/>
          </a:xfrm>
        </p:spPr>
        <p:txBody>
          <a:bodyPr/>
          <a:lstStyle/>
          <a:p>
            <a:r>
              <a:rPr lang="zh-TW" altLang="en-US" dirty="0"/>
              <a:t>王偉堂先生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6828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06B252F7-0698-4298-83F9-F86F6E1FB529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0F5647-7B37-4421-AC5E-4520C93388F5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483DB3F-0D11-4F0F-899A-E55985D7A7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35124" y="1559749"/>
            <a:ext cx="5768822" cy="5296672"/>
          </a:xfrm>
        </p:spPr>
        <p:txBody>
          <a:bodyPr/>
          <a:lstStyle/>
          <a:p>
            <a:r>
              <a:rPr lang="zh-TW" altLang="en-US" sz="1800" dirty="0"/>
              <a:t>羅小姐發現小兒子在升小學時，做功課完全無法「坐定定」，又被老師投訴兒子經常忘記抄寫手冊、身體不斷郁動、不集中聽課、無法跟從老師安排小組活動</a:t>
            </a:r>
            <a:endParaRPr lang="en-US" altLang="zh-TW" sz="1800" dirty="0"/>
          </a:p>
          <a:p>
            <a:r>
              <a:rPr lang="zh-TW" altLang="en-US" sz="1800" dirty="0"/>
              <a:t>羅小姐為此與兒子時有爭拗，連帶自己情緒亦不穩定，甚至影響工作</a:t>
            </a:r>
            <a:endParaRPr lang="en-US" altLang="zh-TW" sz="1800" dirty="0"/>
          </a:p>
          <a:p>
            <a:r>
              <a:rPr lang="zh-TW" altLang="en-US" sz="1800" dirty="0"/>
              <a:t>至兒子小二時，她開始留意</a:t>
            </a:r>
            <a:r>
              <a:rPr lang="en-US" altLang="zh-TW" sz="1800" dirty="0"/>
              <a:t>AD/HD</a:t>
            </a:r>
            <a:r>
              <a:rPr lang="zh-TW" altLang="en-US" sz="1800" dirty="0"/>
              <a:t>相關資訊，在與社工、老師了解過後，懷疑兒子可能患有</a:t>
            </a:r>
            <a:r>
              <a:rPr lang="en-US" altLang="zh-TW" sz="1800" dirty="0"/>
              <a:t>AD/HD</a:t>
            </a:r>
            <a:r>
              <a:rPr lang="zh-TW" altLang="en-US" sz="1800" dirty="0"/>
              <a:t>，最終精神科醫生確診，並開展藥物治療，羅小姐亦鬆一口氣</a:t>
            </a:r>
            <a:endParaRPr lang="en-US" altLang="zh-TW" sz="1800" dirty="0"/>
          </a:p>
          <a:p>
            <a:r>
              <a:rPr lang="zh-TW" altLang="en-US" sz="1800" dirty="0"/>
              <a:t>藥物治療幫助兒子改善行為，她亦同時為兒子安排小組訓練，慢慢地，羅小姐和兒子的情緒和關係也得到明顯改善</a:t>
            </a:r>
            <a:endParaRPr lang="zh-HK" altLang="en-US" sz="18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218A580-128A-4B11-AAED-EAEF1A77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124" y="224725"/>
            <a:ext cx="5568696" cy="1335024"/>
          </a:xfrm>
        </p:spPr>
        <p:txBody>
          <a:bodyPr/>
          <a:lstStyle/>
          <a:p>
            <a:r>
              <a:rPr lang="zh-TW" altLang="en-US" dirty="0"/>
              <a:t>羅凱欣小姐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077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410B6B-6011-421E-B292-D2F9EB28C1AF}"/>
              </a:ext>
            </a:extLst>
          </p:cNvPr>
          <p:cNvGrpSpPr/>
          <p:nvPr/>
        </p:nvGrpSpPr>
        <p:grpSpPr>
          <a:xfrm>
            <a:off x="-652519" y="3762837"/>
            <a:ext cx="12969199" cy="2665260"/>
            <a:chOff x="-491345" y="1077822"/>
            <a:chExt cx="10267188" cy="2109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94E979-B09C-4577-A5F2-9EB206B59E10}"/>
                </a:ext>
              </a:extLst>
            </p:cNvPr>
            <p:cNvGrpSpPr/>
            <p:nvPr/>
          </p:nvGrpSpPr>
          <p:grpSpPr>
            <a:xfrm>
              <a:off x="-491345" y="1077822"/>
              <a:ext cx="10267188" cy="2109978"/>
              <a:chOff x="-491345" y="1077822"/>
              <a:chExt cx="10267188" cy="210997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474E62D-6D21-44E1-B7B1-8BBFB0106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99443" y="1808913"/>
                <a:ext cx="1676400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928CE9C-1948-44F3-A7A6-B5C4C2E28A46}"/>
                  </a:ext>
                </a:extLst>
              </p:cNvPr>
              <p:cNvSpPr/>
              <p:nvPr/>
            </p:nvSpPr>
            <p:spPr>
              <a:xfrm>
                <a:off x="8125446" y="1833631"/>
                <a:ext cx="1600200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4CE9DF-B4F5-4E54-B1DD-04A2FB9CA5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8934" r="1"/>
              <a:stretch/>
            </p:blipFill>
            <p:spPr>
              <a:xfrm>
                <a:off x="-491345" y="1797483"/>
                <a:ext cx="5676900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DE13F53-8EF6-4B38-99FF-9CB84A6B2EBF}"/>
                  </a:ext>
                </a:extLst>
              </p:cNvPr>
              <p:cNvSpPr/>
              <p:nvPr/>
            </p:nvSpPr>
            <p:spPr>
              <a:xfrm>
                <a:off x="14351" y="1860842"/>
                <a:ext cx="5196891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404E05A-C550-48DC-AF23-091129FB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266C0E3-1F97-4E8A-BE13-09E8C68B1D30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26577-A8A2-481E-B73B-DE69E2708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EDF3D62-F28A-44E5-ABCD-94F0110C155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E380E09-C093-4D1D-A08A-845BC9523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CF3A511-9611-4093-B594-6AE2F05BE879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1158A-E743-48FC-8224-04B98F0CE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992C31C-769C-4343-961C-733B5FE310C1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CFF72F-5045-4C23-9D3C-8504DD170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38C6726-09E0-496A-8529-AFDF0C58F1CF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2948EA9-DAD6-4BB2-A566-24B2D3CE3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5EBC715-8A01-447B-964A-23145C52B0CB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D81EE9D-D152-4232-9D73-C3AB9943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177518C-AC45-48B6-8670-ABF6FEDA4A9C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C41258C-6DBC-474E-95C3-8577E3B9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0AC16D1-7106-4E06-9F10-E08171AD3548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7B65909-BFEA-4557-A8F7-1368CD777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1F27F21-3210-4737-9FFC-A902445BB4B7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DCAEA2-8FB6-4956-9BA3-45DD62347B87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780A0A-DCB2-4EF2-A847-4F54A38FCEA6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3622B21-3B6F-4407-8482-809005EA2ADD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1E8961-28AD-4CC1-83B6-6CC96EA62D9F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9281B8-AFE7-40CB-B94F-B556AFF30842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7730AD-88C3-470D-95EE-6C592180BF8E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2EC327-9CE2-4E3E-995D-9523741564B3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64F6B07-D79E-40C5-9370-27572517835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142BC9D-D39A-498C-870F-CA011B16C9D5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6D3A2E-7DF4-4EED-8D92-6C36414E8717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690D1-41D4-4E17-9F36-4685D44FD95E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BED3960-5180-4AAA-80BD-DB951F6087FF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32F97BE-7DF7-47A9-BBD0-3F612C6B8108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CBA1E20-2419-43C3-B456-E71DAB21F9CC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7A11D9-84D4-462F-B4C5-66115E6124A9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2FCEAB-A000-4946-943B-A214BDE3E562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521403E-7E4A-4D69-99E3-E970DE2EEEB7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60DA077-A86D-4C5E-A109-0CD4D25C15AC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5E8354-4811-4A2B-B804-87E9E34AA435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091443-1C9A-4177-A133-4E59C7496804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2A171E5-2C42-425D-A986-C20E6895EC2A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862ADA-C0A9-4A15-9EA8-24FF9446A7E3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72DF8A-B9C9-440C-8886-CF7F39063B84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E23715B-EFB6-463F-814D-367600B33C79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78FEBB-A3EA-4CC6-A652-1DCF74D5C81A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BEFF9F5-6376-41F2-8939-F8097772054D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9F6A752-08BD-46E4-B973-A81A6F32AC2E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6984086-B98C-4320-B1F9-30B281E4899B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A6350A-81D4-4A1B-9D09-88766B50BAB0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Oval 50">
              <a:extLst>
                <a:ext uri="{FF2B5EF4-FFF2-40B4-BE49-F238E27FC236}">
                  <a16:creationId xmlns:a16="http://schemas.microsoft.com/office/drawing/2014/main" id="{0E6456BA-AC71-4096-83DA-EA702E023A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Heart 17">
              <a:extLst>
                <a:ext uri="{FF2B5EF4-FFF2-40B4-BE49-F238E27FC236}">
                  <a16:creationId xmlns:a16="http://schemas.microsoft.com/office/drawing/2014/main" id="{6073EECC-4242-4E2B-B1F1-DE00F9AF9DC8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ounded Rectangle 25">
              <a:extLst>
                <a:ext uri="{FF2B5EF4-FFF2-40B4-BE49-F238E27FC236}">
                  <a16:creationId xmlns:a16="http://schemas.microsoft.com/office/drawing/2014/main" id="{11F58AA1-3539-4E8B-B0FB-7802210163F6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Chord 32">
              <a:extLst>
                <a:ext uri="{FF2B5EF4-FFF2-40B4-BE49-F238E27FC236}">
                  <a16:creationId xmlns:a16="http://schemas.microsoft.com/office/drawing/2014/main" id="{21A0C472-AAC4-49A9-948D-97723C0A5ADF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ounded Rectangle 40">
              <a:extLst>
                <a:ext uri="{FF2B5EF4-FFF2-40B4-BE49-F238E27FC236}">
                  <a16:creationId xmlns:a16="http://schemas.microsoft.com/office/drawing/2014/main" id="{5820F5DC-6F22-43B6-9A5C-8EC86264E369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5C3A7F7C-87B3-47C9-AC4C-2A684ED63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25">
              <a:extLst>
                <a:ext uri="{FF2B5EF4-FFF2-40B4-BE49-F238E27FC236}">
                  <a16:creationId xmlns:a16="http://schemas.microsoft.com/office/drawing/2014/main" id="{8A8A0221-2C80-4C4D-8D2D-E1EBBC66D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Block Arc 20">
              <a:extLst>
                <a:ext uri="{FF2B5EF4-FFF2-40B4-BE49-F238E27FC236}">
                  <a16:creationId xmlns:a16="http://schemas.microsoft.com/office/drawing/2014/main" id="{D2A491B2-B970-4632-8510-227152B05F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6" name="Trapezoid 28">
              <a:extLst>
                <a:ext uri="{FF2B5EF4-FFF2-40B4-BE49-F238E27FC236}">
                  <a16:creationId xmlns:a16="http://schemas.microsoft.com/office/drawing/2014/main" id="{9788695E-8B6F-48E1-A450-8299D4F5B2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61D906CB-6F00-4313-8BF4-8D6F73FCA564}"/>
              </a:ext>
            </a:extLst>
          </p:cNvPr>
          <p:cNvSpPr/>
          <p:nvPr/>
        </p:nvSpPr>
        <p:spPr>
          <a:xfrm>
            <a:off x="-13739" y="0"/>
            <a:ext cx="5964874" cy="6858000"/>
          </a:xfrm>
          <a:prstGeom prst="rtTriangl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23C1A-BE80-4BAB-9EFD-3E2A28811B74}"/>
              </a:ext>
            </a:extLst>
          </p:cNvPr>
          <p:cNvSpPr/>
          <p:nvPr/>
        </p:nvSpPr>
        <p:spPr>
          <a:xfrm>
            <a:off x="2593075" y="765885"/>
            <a:ext cx="9598777" cy="240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469463" y="1772835"/>
            <a:ext cx="3360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多謝各位</a:t>
            </a:r>
            <a:endParaRPr lang="ko-KR" altLang="en-US" sz="60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7D9502FA-AB13-49B0-9565-8691EE41BF74}"/>
              </a:ext>
            </a:extLst>
          </p:cNvPr>
          <p:cNvSpPr txBox="1"/>
          <p:nvPr/>
        </p:nvSpPr>
        <p:spPr>
          <a:xfrm>
            <a:off x="11482" y="6088603"/>
            <a:ext cx="6095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醫生：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以上內容僅供參考，所有預防及治療方法都有不同的成效、副作用及風險。</a:t>
            </a:r>
            <a:endParaRPr lang="en-US" altLang="zh-TW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如有懷疑，請向主診醫護人員查詢。</a:t>
            </a:r>
            <a:endParaRPr lang="zh-HK" alt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35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C58C3CE-F3F4-43A8-B0A9-501D5E20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394749"/>
            <a:ext cx="4562856" cy="1563624"/>
          </a:xfrm>
        </p:spPr>
        <p:txBody>
          <a:bodyPr/>
          <a:lstStyle/>
          <a:p>
            <a:r>
              <a:rPr lang="zh-TW" altLang="en-US" sz="4400" b="1" dirty="0"/>
              <a:t>伍敏姿女士</a:t>
            </a:r>
            <a:endParaRPr lang="zh-HK" altLang="en-US" sz="4400" b="1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EBA5313-374F-4A44-BE88-3B37FD1E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3046451"/>
            <a:ext cx="4562856" cy="2410459"/>
          </a:xfrm>
        </p:spPr>
        <p:txBody>
          <a:bodyPr/>
          <a:lstStyle/>
          <a:p>
            <a:r>
              <a:rPr lang="zh-TW" altLang="zh-HK" sz="2800" dirty="0"/>
              <a:t>專注不足</a:t>
            </a:r>
            <a:r>
              <a:rPr lang="en-US" altLang="zh-HK" sz="2800" dirty="0"/>
              <a:t>/</a:t>
            </a:r>
            <a:r>
              <a:rPr lang="zh-TW" altLang="zh-HK" sz="2800" dirty="0"/>
              <a:t>過度活躍症</a:t>
            </a:r>
            <a:r>
              <a:rPr lang="en-US" altLang="zh-TW" sz="2800" dirty="0"/>
              <a:t>(</a:t>
            </a:r>
            <a:r>
              <a:rPr lang="zh-TW" altLang="zh-HK" sz="2800" dirty="0"/>
              <a:t>香港</a:t>
            </a:r>
            <a:r>
              <a:rPr lang="en-US" altLang="zh-TW" sz="2800" dirty="0"/>
              <a:t>)</a:t>
            </a:r>
            <a:r>
              <a:rPr lang="zh-TW" altLang="zh-HK" sz="2800" dirty="0"/>
              <a:t>協會主席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118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979930DC-E33A-421A-A114-25C214C0E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47420"/>
            <a:ext cx="10248899" cy="4824413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2018</a:t>
            </a:r>
            <a:r>
              <a:rPr lang="zh-TW" altLang="en-US" sz="2800" dirty="0"/>
              <a:t>年，本會翻查</a:t>
            </a:r>
            <a:r>
              <a:rPr lang="zh-TW" altLang="en-US" dirty="0"/>
              <a:t>資料發現醫管局各聯網的兒童</a:t>
            </a:r>
            <a:r>
              <a:rPr lang="zh-TW" altLang="en-US" sz="2800" dirty="0"/>
              <a:t>及青少年精神科的新症輪候時間時間中位數近年明顯上升</a:t>
            </a:r>
            <a:endParaRPr lang="en-US" altLang="zh-TW" sz="2800" dirty="0"/>
          </a:p>
          <a:p>
            <a:r>
              <a:rPr lang="zh-TW" altLang="en-US" dirty="0"/>
              <a:t>可參看以下</a:t>
            </a:r>
            <a:r>
              <a:rPr lang="en-US" altLang="zh-TW" dirty="0"/>
              <a:t>2015-16 </a:t>
            </a:r>
            <a:r>
              <a:rPr lang="zh-TW" altLang="en-US" dirty="0"/>
              <a:t>至 </a:t>
            </a:r>
            <a:r>
              <a:rPr lang="en-US" altLang="zh-TW" dirty="0"/>
              <a:t>2017-18 </a:t>
            </a:r>
            <a:r>
              <a:rPr lang="zh-TW" altLang="en-US" dirty="0"/>
              <a:t>年度在醫管局轄下各醫院聯網內例行類別</a:t>
            </a:r>
            <a:r>
              <a:rPr lang="en-US" altLang="zh-TW" dirty="0"/>
              <a:t>(</a:t>
            </a:r>
            <a:r>
              <a:rPr lang="zh-TW" altLang="en-US" dirty="0"/>
              <a:t>穩定</a:t>
            </a:r>
            <a:r>
              <a:rPr lang="en-US" altLang="zh-TW" dirty="0"/>
              <a:t>)</a:t>
            </a:r>
            <a:r>
              <a:rPr lang="zh-TW" altLang="en-US" dirty="0"/>
              <a:t>個案的新症輪候時間中位數（星期）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在香港，懷疑患有</a:t>
            </a:r>
            <a:r>
              <a:rPr lang="en-US" altLang="zh-TW" dirty="0"/>
              <a:t>ADHD</a:t>
            </a:r>
            <a:r>
              <a:rPr lang="zh-TW" altLang="en-US" dirty="0"/>
              <a:t>的兒童，輪候評估、確診及各項治療服務的時間，可長達四至五年</a:t>
            </a:r>
            <a:endParaRPr lang="zh-HK" altLang="en-US" dirty="0"/>
          </a:p>
          <a:p>
            <a:endParaRPr lang="en-US" altLang="zh-TW" dirty="0"/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7C118B1F-3D9E-42FC-BD7A-2E0C6505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486167"/>
            <a:ext cx="10248899" cy="703279"/>
          </a:xfrm>
        </p:spPr>
        <p:txBody>
          <a:bodyPr>
            <a:normAutofit/>
          </a:bodyPr>
          <a:lstStyle/>
          <a:p>
            <a:r>
              <a:rPr lang="en-US" altLang="zh-TW" dirty="0"/>
              <a:t>AD/HD</a:t>
            </a:r>
            <a:r>
              <a:rPr lang="zh-TW" altLang="en-US" dirty="0"/>
              <a:t>孩子輪候診治時間長</a:t>
            </a: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FC1006F-7045-4FB3-B248-238AEBD4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74" y="3170566"/>
            <a:ext cx="8334252" cy="21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圖片版面配置區 45">
            <a:extLst>
              <a:ext uri="{FF2B5EF4-FFF2-40B4-BE49-F238E27FC236}">
                <a16:creationId xmlns:a16="http://schemas.microsoft.com/office/drawing/2014/main" id="{0771FBB2-D11D-4DDF-960F-F1B1BE57BE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140" r="13140"/>
          <a:stretch>
            <a:fillRect/>
          </a:stretch>
        </p:blipFill>
        <p:spPr/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81BAA4B-D76A-43BE-9F24-CCA9654E97C4}"/>
              </a:ext>
            </a:extLst>
          </p:cNvPr>
          <p:cNvSpPr/>
          <p:nvPr/>
        </p:nvSpPr>
        <p:spPr>
          <a:xfrm>
            <a:off x="0" y="4151379"/>
            <a:ext cx="12192000" cy="133806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及早讓孩子接受適當診治</a:t>
            </a:r>
            <a:endParaRPr lang="en-US" altLang="zh-TW" sz="3200" b="1" dirty="0"/>
          </a:p>
          <a:p>
            <a:pPr algn="ctr"/>
            <a:r>
              <a:rPr lang="zh-TW" altLang="en-US" sz="3200" b="1" dirty="0"/>
              <a:t>有助孩子健康成長、減低照顧者的心理壓力</a:t>
            </a:r>
            <a:endParaRPr lang="zh-HK" altLang="en-US" sz="3200" b="1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618A37B8-A1AA-4F92-AA31-5EB9E4F6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593" y="2248074"/>
            <a:ext cx="5239407" cy="1739306"/>
          </a:xfrm>
        </p:spPr>
        <p:txBody>
          <a:bodyPr/>
          <a:lstStyle/>
          <a:p>
            <a:r>
              <a:rPr lang="zh-TW" altLang="en-US" dirty="0"/>
              <a:t>輪候診治時間長</a:t>
            </a:r>
            <a:br>
              <a:rPr lang="en-US" altLang="zh-TW" dirty="0"/>
            </a:br>
            <a:r>
              <a:rPr lang="zh-TW" altLang="en-US" dirty="0"/>
              <a:t>意味症狀對孩子及照顧者的影響亦隨之延長</a:t>
            </a:r>
            <a:br>
              <a:rPr lang="en-US" altLang="zh-TW" dirty="0"/>
            </a:br>
            <a:r>
              <a:rPr lang="zh-TW" altLang="en-US" dirty="0"/>
              <a:t>同時將可能令孩子錯失黃金治療期（</a:t>
            </a:r>
            <a:r>
              <a:rPr lang="en-US" altLang="zh-TW" dirty="0"/>
              <a:t>6</a:t>
            </a:r>
            <a:r>
              <a:rPr lang="zh-TW" altLang="en-US" dirty="0"/>
              <a:t>至</a:t>
            </a:r>
            <a:r>
              <a:rPr lang="en-US" altLang="zh-TW" dirty="0"/>
              <a:t>9</a:t>
            </a:r>
            <a:r>
              <a:rPr lang="zh-TW" altLang="en-US" dirty="0"/>
              <a:t>歲）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93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>
            <a:extLst>
              <a:ext uri="{FF2B5EF4-FFF2-40B4-BE49-F238E27FC236}">
                <a16:creationId xmlns:a16="http://schemas.microsoft.com/office/drawing/2014/main" id="{0EF52DDC-2AFB-40BD-B806-AC4504B585FC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2"/>
          <a:srcRect l="30130" r="30130"/>
          <a:stretch>
            <a:fillRect/>
          </a:stretch>
        </p:blipFill>
        <p:spPr/>
      </p:pic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CD09C58E-6AE5-4519-B234-1A6D3786352E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11003280" y="2043396"/>
            <a:ext cx="1188054" cy="2768041"/>
          </a:xfrm>
        </p:spPr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8AF63784-A160-4954-BB77-575A704FA47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96605" y="1779920"/>
            <a:ext cx="6320744" cy="3550187"/>
          </a:xfrm>
        </p:spPr>
        <p:txBody>
          <a:bodyPr/>
          <a:lstStyle/>
          <a:p>
            <a:r>
              <a:rPr lang="zh-TW" altLang="en-US" sz="2400" b="1" dirty="0"/>
              <a:t>長期措施</a:t>
            </a:r>
            <a:r>
              <a:rPr lang="zh-TW" altLang="en-US" sz="2400" dirty="0"/>
              <a:t>：增聘兒童精神科醫生及加緊培訓精神科的的醫護人員</a:t>
            </a:r>
          </a:p>
          <a:p>
            <a:r>
              <a:rPr lang="zh-TW" altLang="en-US" sz="2400" b="1" dirty="0"/>
              <a:t>短期措施</a:t>
            </a:r>
            <a:r>
              <a:rPr lang="zh-TW" altLang="en-US" sz="2400" dirty="0"/>
              <a:t>：全面開展針對所有在學兒童的公私營合作</a:t>
            </a:r>
            <a:r>
              <a:rPr lang="en-US" altLang="zh-TW" sz="2400" dirty="0"/>
              <a:t>(PPP)</a:t>
            </a:r>
            <a:r>
              <a:rPr lang="zh-TW" altLang="en-US" sz="2400" dirty="0"/>
              <a:t>計劃</a:t>
            </a:r>
            <a:endParaRPr lang="zh-HK" altLang="en-US" sz="2400" dirty="0"/>
          </a:p>
          <a:p>
            <a:r>
              <a:rPr lang="zh-TW" altLang="en-US" sz="2400" b="1" dirty="0"/>
              <a:t>其他：</a:t>
            </a:r>
            <a:r>
              <a:rPr lang="zh-TW" altLang="en-US" sz="2400" dirty="0"/>
              <a:t>加強老師、社工及教育心理學家對</a:t>
            </a:r>
            <a:r>
              <a:rPr lang="en-US" altLang="zh-TW" sz="2400" dirty="0"/>
              <a:t>AD/HD</a:t>
            </a:r>
            <a:r>
              <a:rPr lang="zh-TW" altLang="en-US" sz="2400" dirty="0"/>
              <a:t>的相關培訓、於中小學成立校本跨界別專業支援團隊、為</a:t>
            </a:r>
            <a:r>
              <a:rPr lang="en-US" altLang="zh-TW" sz="2400" dirty="0"/>
              <a:t>AD/HD</a:t>
            </a:r>
            <a:r>
              <a:rPr lang="zh-TW" altLang="en-US" sz="2400" dirty="0"/>
              <a:t>兒童及其家人提供情緒及經濟支援，以及認知與技能訓練課程</a:t>
            </a:r>
            <a:endParaRPr lang="en-US" altLang="zh-TW" sz="24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6AC26C48-CDD8-47BA-998A-73E79DE2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317298"/>
            <a:ext cx="5866638" cy="1335024"/>
          </a:xfrm>
        </p:spPr>
        <p:txBody>
          <a:bodyPr/>
          <a:lstStyle/>
          <a:p>
            <a:r>
              <a:rPr lang="zh-TW" altLang="en-US" b="1" dirty="0"/>
              <a:t>及早達至「零輪候」的建議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65080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954E61D-C143-4914-9E10-0E5AA49F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疫情下的影響與挑戰</a:t>
            </a:r>
            <a:endParaRPr lang="zh-HK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EB41470-2AFB-412B-9816-718D46AD4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54518"/>
            <a:ext cx="4914900" cy="4838357"/>
          </a:xfrm>
        </p:spPr>
        <p:txBody>
          <a:bodyPr/>
          <a:lstStyle/>
          <a:p>
            <a:r>
              <a:rPr lang="en-US" altLang="zh-TW" b="1" dirty="0"/>
              <a:t>ADHD</a:t>
            </a:r>
            <a:r>
              <a:rPr lang="zh-TW" altLang="en-US" b="1" dirty="0"/>
              <a:t>兒童</a:t>
            </a:r>
            <a:endParaRPr lang="en-US" altLang="zh-TW" b="1" dirty="0"/>
          </a:p>
          <a:p>
            <a:r>
              <a:rPr lang="zh-TW" altLang="en-US" dirty="0"/>
              <a:t>失去生活常規，作息混亂 ，缺乏運動和正常社交活動，</a:t>
            </a:r>
            <a:endParaRPr lang="en-US" altLang="zh-TW" dirty="0"/>
          </a:p>
          <a:p>
            <a:r>
              <a:rPr lang="zh-TW" altLang="en-US" dirty="0"/>
              <a:t>課後支援及復康訓練暫停，在家學習困難</a:t>
            </a:r>
            <a:endParaRPr lang="en-US" altLang="zh-TW" dirty="0"/>
          </a:p>
          <a:p>
            <a:r>
              <a:rPr lang="zh-TW" altLang="en-US" dirty="0"/>
              <a:t>情緒及行為問題惡化，亦普遍出現沈迷上網的問題</a:t>
            </a:r>
            <a:endParaRPr lang="en-US" altLang="zh-TW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1EEEA6E-CB44-4D0A-AF3D-D99569FAC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4518"/>
            <a:ext cx="5181598" cy="4838357"/>
          </a:xfrm>
        </p:spPr>
        <p:txBody>
          <a:bodyPr/>
          <a:lstStyle/>
          <a:p>
            <a:r>
              <a:rPr lang="zh-TW" altLang="en-US" b="1" dirty="0"/>
              <a:t>家長</a:t>
            </a:r>
            <a:endParaRPr lang="en-US" altLang="zh-TW" b="1" dirty="0"/>
          </a:p>
          <a:p>
            <a:r>
              <a:rPr lang="zh-TW" altLang="en-US" dirty="0"/>
              <a:t>面對</a:t>
            </a:r>
            <a:r>
              <a:rPr lang="en-US" altLang="zh-TW" dirty="0"/>
              <a:t>ADHD</a:t>
            </a:r>
            <a:r>
              <a:rPr lang="zh-TW" altLang="en-US" dirty="0"/>
              <a:t>兒童以上的問題，家長礙於工作或能力所限，未能協助兒童重新安排生活日程，有效進行網上學習和家居訓練</a:t>
            </a:r>
            <a:endParaRPr lang="en-US" altLang="zh-TW" dirty="0"/>
          </a:p>
          <a:p>
            <a:r>
              <a:rPr lang="zh-TW" altLang="en-US" dirty="0"/>
              <a:t>家長壓力上升，容易出現情緒困擾和親子關係轉差的情況。</a:t>
            </a:r>
            <a:endParaRPr lang="zh-HK" altLang="en-US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6696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FBE9CD91-8F72-4875-9C81-4D425C53DC3A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0A6AA674-33B9-45ED-B3F9-9447F2CE6F66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891599F9-3BC0-474D-B870-E114920F08D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132902"/>
            <a:ext cx="5578882" cy="3550187"/>
          </a:xfrm>
        </p:spPr>
        <p:txBody>
          <a:bodyPr/>
          <a:lstStyle/>
          <a:p>
            <a:r>
              <a:rPr lang="zh-TW" altLang="en-US" sz="2000" dirty="0"/>
              <a:t>因應以上</a:t>
            </a:r>
            <a:r>
              <a:rPr lang="en-US" altLang="zh-TW" sz="2000" dirty="0"/>
              <a:t>ADHD</a:t>
            </a:r>
            <a:r>
              <a:rPr lang="zh-TW" altLang="en-US" sz="2000" dirty="0"/>
              <a:t>兒童及其照顧者的需要，協會亦持續為家長和孩子提供不同支援， 希望舒緩兒童及家長的壓力</a:t>
            </a:r>
            <a:endParaRPr lang="en-US" altLang="zh-TW" sz="2000" dirty="0"/>
          </a:p>
          <a:p>
            <a:r>
              <a:rPr lang="zh-TW" altLang="en-US" sz="2000" dirty="0"/>
              <a:t>舉辦有關疫情下照顧者困難的記者會及提交建議書予教育局</a:t>
            </a:r>
            <a:endParaRPr lang="en-US" altLang="zh-TW" sz="2000" dirty="0"/>
          </a:p>
          <a:p>
            <a:r>
              <a:rPr lang="zh-TW" altLang="en-US" sz="2000" dirty="0"/>
              <a:t>舉行網上同路人家長支援小組</a:t>
            </a:r>
            <a:endParaRPr lang="en-US" altLang="zh-TW" sz="2000" dirty="0"/>
          </a:p>
          <a:p>
            <a:r>
              <a:rPr lang="zh-TW" altLang="en-US" sz="2000" dirty="0"/>
              <a:t>舉辦針對兒童沉迷上網的網上家長工作坊</a:t>
            </a:r>
            <a:endParaRPr lang="en-US" altLang="zh-TW" sz="2000" dirty="0"/>
          </a:p>
          <a:p>
            <a:r>
              <a:rPr lang="zh-TW" altLang="en-US" sz="2000" dirty="0"/>
              <a:t>提供網上兒童遊戲治療服務</a:t>
            </a:r>
            <a:endParaRPr lang="en-US" altLang="zh-TW" sz="2000" dirty="0"/>
          </a:p>
          <a:p>
            <a:r>
              <a:rPr lang="zh-TW" altLang="en-US" sz="2000" dirty="0"/>
              <a:t>邀請精神科專科醫生在網上舉辦 </a:t>
            </a:r>
            <a:r>
              <a:rPr lang="en-US" altLang="zh-TW" sz="2000" dirty="0"/>
              <a:t>Facebook live </a:t>
            </a:r>
            <a:r>
              <a:rPr lang="zh-TW" altLang="en-US" sz="2000" dirty="0"/>
              <a:t>的家長問答節目等</a:t>
            </a:r>
            <a:endParaRPr lang="zh-HK" altLang="en-US" sz="2000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035F7B7A-EBA0-4975-8B50-E30768D6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637574"/>
            <a:ext cx="5568696" cy="1335024"/>
          </a:xfrm>
        </p:spPr>
        <p:txBody>
          <a:bodyPr/>
          <a:lstStyle/>
          <a:p>
            <a:r>
              <a:rPr lang="zh-TW" altLang="en-US" dirty="0"/>
              <a:t>協會應變與支援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7922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7AE0BAE3-C74E-4AAE-8FB3-030C78357242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2"/>
          <a:srcRect l="25102" r="25102"/>
          <a:stretch>
            <a:fillRect/>
          </a:stretch>
        </p:blipFill>
        <p:spPr>
          <a:xfrm>
            <a:off x="0" y="0"/>
            <a:ext cx="4157663" cy="6858000"/>
          </a:xfrm>
        </p:spPr>
      </p:pic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AA967C69-E29A-462E-BFF5-7E846978C3D2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DCD37E-7257-4423-BDFB-3182F22AEE0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8529" y="2043400"/>
            <a:ext cx="6543793" cy="4496885"/>
          </a:xfrm>
        </p:spPr>
        <p:txBody>
          <a:bodyPr/>
          <a:lstStyle/>
          <a:p>
            <a:r>
              <a:rPr lang="zh-TW" altLang="en-US" sz="2000" dirty="0"/>
              <a:t>為讓更多市民了解</a:t>
            </a:r>
            <a:r>
              <a:rPr lang="en-US" altLang="zh-TW" sz="2000" dirty="0"/>
              <a:t>AD/HD</a:t>
            </a:r>
            <a:r>
              <a:rPr lang="zh-TW" altLang="en-US" sz="2000" dirty="0"/>
              <a:t>學童及照顧者面對的境況，因此舉辦「第一屆傑出</a:t>
            </a:r>
            <a:r>
              <a:rPr lang="en-US" altLang="zh-TW" sz="2000" dirty="0"/>
              <a:t>AD/HD</a:t>
            </a:r>
            <a:r>
              <a:rPr lang="zh-TW" altLang="en-US" sz="2000" dirty="0"/>
              <a:t>大使選舉」，藉以達致以下目的：</a:t>
            </a:r>
          </a:p>
          <a:p>
            <a:r>
              <a:rPr lang="zh-TW" altLang="en-US" sz="2000" dirty="0"/>
              <a:t>表揚</a:t>
            </a:r>
            <a:r>
              <a:rPr lang="en-US" altLang="zh-TW" sz="2000" dirty="0"/>
              <a:t>AD/HD</a:t>
            </a:r>
            <a:r>
              <a:rPr lang="zh-TW" altLang="en-US" sz="2000" dirty="0"/>
              <a:t>家庭照顧者對學童無微不至的照顧與關懷</a:t>
            </a:r>
          </a:p>
          <a:p>
            <a:r>
              <a:rPr lang="zh-TW" altLang="en-US" sz="2000" dirty="0"/>
              <a:t>通過選舉活動分享</a:t>
            </a:r>
            <a:r>
              <a:rPr lang="en-US" altLang="zh-TW" sz="2000" dirty="0"/>
              <a:t>AD/HD</a:t>
            </a:r>
            <a:r>
              <a:rPr lang="zh-TW" altLang="en-US" sz="2000" dirty="0"/>
              <a:t>患者的故事，鼓勵同路人勿氣餒</a:t>
            </a:r>
          </a:p>
          <a:p>
            <a:r>
              <a:rPr lang="zh-TW" altLang="en-US" sz="2000" dirty="0"/>
              <a:t>喚醒公眾關注</a:t>
            </a:r>
            <a:r>
              <a:rPr lang="en-US" altLang="zh-TW" sz="2000" dirty="0"/>
              <a:t>AD/HD</a:t>
            </a:r>
            <a:r>
              <a:rPr lang="zh-TW" altLang="en-US" sz="2000" dirty="0"/>
              <a:t>，包括孩子與照顧者，長遠建立</a:t>
            </a:r>
            <a:r>
              <a:rPr lang="en-US" altLang="zh-TW" sz="2000" dirty="0"/>
              <a:t>AD/HD</a:t>
            </a:r>
            <a:r>
              <a:rPr lang="zh-TW" altLang="en-US" sz="2000" dirty="0"/>
              <a:t>友善環境</a:t>
            </a:r>
          </a:p>
          <a:p>
            <a:endParaRPr lang="zh-HK" altLang="en-US" sz="20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E279F74-042B-43EA-82B5-315D742F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02" y="494847"/>
            <a:ext cx="5984818" cy="1335024"/>
          </a:xfrm>
        </p:spPr>
        <p:txBody>
          <a:bodyPr/>
          <a:lstStyle/>
          <a:p>
            <a:r>
              <a:rPr lang="zh-TW" altLang="en-US" b="1" dirty="0"/>
              <a:t>第一屆傑出</a:t>
            </a:r>
            <a:r>
              <a:rPr lang="en-US" altLang="zh-TW" b="1" dirty="0"/>
              <a:t>AD/HD</a:t>
            </a:r>
            <a:r>
              <a:rPr lang="zh-TW" altLang="en-US" b="1" dirty="0"/>
              <a:t>大使選舉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89738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7102199C-C591-44A6-8E4F-AB673B04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158" y="2523202"/>
            <a:ext cx="4562856" cy="1563624"/>
          </a:xfrm>
        </p:spPr>
        <p:txBody>
          <a:bodyPr/>
          <a:lstStyle/>
          <a:p>
            <a:r>
              <a:rPr lang="zh-TW" altLang="en-US" sz="4400" b="1" dirty="0"/>
              <a:t>評審分享</a:t>
            </a:r>
            <a:endParaRPr lang="zh-HK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2769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148_TF16411254.potx" id="{BC848AD0-AB8D-4BA9-8D9A-E9AC4894F327}" vid="{B0D86278-3536-48AB-8B4F-67108507464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現代風格簡報</Template>
  <TotalTime>0</TotalTime>
  <Words>1033</Words>
  <Application>Microsoft Office PowerPoint</Application>
  <PresentationFormat>寬螢幕</PresentationFormat>
  <Paragraphs>63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Microsoft JhengHei UI</vt:lpstr>
      <vt:lpstr>微軟正黑體</vt:lpstr>
      <vt:lpstr>Arial</vt:lpstr>
      <vt:lpstr>Office 佈景主題</vt:lpstr>
      <vt:lpstr>第一屆傑出AD/HD大使選舉 頒獎禮暨小圍採訪</vt:lpstr>
      <vt:lpstr>伍敏姿女士</vt:lpstr>
      <vt:lpstr>AD/HD孩子輪候診治時間長</vt:lpstr>
      <vt:lpstr>輪候診治時間長 意味症狀對孩子及照顧者的影響亦隨之延長 同時將可能令孩子錯失黃金治療期（6至9歲）</vt:lpstr>
      <vt:lpstr>及早達至「零輪候」的建議</vt:lpstr>
      <vt:lpstr>疫情下的影響與挑戰</vt:lpstr>
      <vt:lpstr>協會應變與支援</vt:lpstr>
      <vt:lpstr>第一屆傑出AD/HD大使選舉</vt:lpstr>
      <vt:lpstr>評審分享</vt:lpstr>
      <vt:lpstr>第一屆傑出ADHD大使分享</vt:lpstr>
      <vt:lpstr>徐嘉輝先生</vt:lpstr>
      <vt:lpstr>王偉堂先生</vt:lpstr>
      <vt:lpstr>羅凱欣小姐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2019-09-27T10:42:30Z</dcterms:created>
  <dcterms:modified xsi:type="dcterms:W3CDTF">2021-03-01T04:00:05Z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